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60" r:id="rId4"/>
    <p:sldId id="363" r:id="rId5"/>
    <p:sldId id="364" r:id="rId6"/>
    <p:sldId id="365" r:id="rId7"/>
    <p:sldId id="366" r:id="rId8"/>
    <p:sldId id="387" r:id="rId9"/>
    <p:sldId id="388" r:id="rId10"/>
    <p:sldId id="367" r:id="rId11"/>
    <p:sldId id="368" r:id="rId12"/>
    <p:sldId id="369" r:id="rId13"/>
    <p:sldId id="370" r:id="rId14"/>
    <p:sldId id="371" r:id="rId15"/>
    <p:sldId id="401" r:id="rId16"/>
    <p:sldId id="373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3" r:id="rId28"/>
    <p:sldId id="414" r:id="rId29"/>
    <p:sldId id="374" r:id="rId30"/>
    <p:sldId id="375" r:id="rId31"/>
    <p:sldId id="415" r:id="rId32"/>
    <p:sldId id="416" r:id="rId33"/>
    <p:sldId id="417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418" r:id="rId42"/>
    <p:sldId id="384" r:id="rId43"/>
    <p:sldId id="385" r:id="rId44"/>
    <p:sldId id="362" r:id="rId45"/>
    <p:sldId id="419" r:id="rId46"/>
    <p:sldId id="420" r:id="rId47"/>
    <p:sldId id="421" r:id="rId48"/>
    <p:sldId id="423" r:id="rId49"/>
    <p:sldId id="361" r:id="rId50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52"/>
      <p:bold r:id="rId53"/>
    </p:embeddedFont>
    <p:embeddedFont>
      <p:font typeface="Agency FB" panose="020B0503020202020204" pitchFamily="34" charset="0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2523">
          <p15:clr>
            <a:srgbClr val="A4A3A4"/>
          </p15:clr>
        </p15:guide>
        <p15:guide id="5" pos="2880">
          <p15:clr>
            <a:srgbClr val="A4A3A4"/>
          </p15:clr>
        </p15:guide>
        <p15:guide id="6" pos="2562">
          <p15:clr>
            <a:srgbClr val="A4A3A4"/>
          </p15:clr>
        </p15:guide>
        <p15:guide id="7" orient="horz" pos="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CB3C"/>
    <a:srgbClr val="59AA30"/>
    <a:srgbClr val="7DA62C"/>
    <a:srgbClr val="1CA88D"/>
    <a:srgbClr val="16846F"/>
    <a:srgbClr val="0A3488"/>
    <a:srgbClr val="093182"/>
    <a:srgbClr val="1D0BA1"/>
    <a:srgbClr val="9ACA3C"/>
    <a:srgbClr val="045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8" autoAdjust="0"/>
    <p:restoredTop sz="94648"/>
  </p:normalViewPr>
  <p:slideViewPr>
    <p:cSldViewPr>
      <p:cViewPr varScale="1">
        <p:scale>
          <a:sx n="117" d="100"/>
          <a:sy n="117" d="100"/>
        </p:scale>
        <p:origin x="1392" y="168"/>
      </p:cViewPr>
      <p:guideLst>
        <p:guide orient="horz" pos="2160"/>
        <p:guide orient="horz" pos="1117"/>
        <p:guide orient="horz" pos="1253"/>
        <p:guide orient="horz" pos="2523"/>
        <p:guide pos="2880"/>
        <p:guide pos="2562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0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847-F1B8-47AA-B260-32FAE69CF569}" type="datetimeFigureOut">
              <a:rPr lang="ko-KR" altLang="en-US" smtClean="0"/>
              <a:pPr/>
              <a:t>2022. 11. 18.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F81C-6291-4E10-BB9F-6B3D59004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32AC-1C99-485D-A9CD-14DBD1CE662C}" type="datetimeFigureOut">
              <a:rPr lang="ko-KR" altLang="en-US" smtClean="0"/>
              <a:pPr/>
              <a:t>2022. 11. 18.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1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0B050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84260" y="-4524"/>
            <a:ext cx="2237690" cy="4140409"/>
            <a:chOff x="827584" y="-27384"/>
            <a:chExt cx="2237690" cy="4140409"/>
          </a:xfrm>
        </p:grpSpPr>
        <p:grpSp>
          <p:nvGrpSpPr>
            <p:cNvPr id="4" name="그룹 3"/>
            <p:cNvGrpSpPr/>
            <p:nvPr/>
          </p:nvGrpSpPr>
          <p:grpSpPr>
            <a:xfrm>
              <a:off x="827584" y="1196752"/>
              <a:ext cx="2237690" cy="2916273"/>
              <a:chOff x="662438" y="1225550"/>
              <a:chExt cx="2237690" cy="291627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/>
              <p:cNvSpPr/>
              <p:nvPr/>
            </p:nvSpPr>
            <p:spPr>
              <a:xfrm rot="21390364">
                <a:off x="662438" y="1225551"/>
                <a:ext cx="2237689" cy="2916272"/>
              </a:xfrm>
              <a:prstGeom prst="rect">
                <a:avLst/>
              </a:prstGeom>
              <a:solidFill>
                <a:srgbClr val="093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62439" y="1225550"/>
                <a:ext cx="2237689" cy="2916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38416" y="-273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416" y="14960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12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-3359"/>
            <a:ext cx="9144000" cy="980728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404664"/>
            <a:ext cx="7776864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9ACA3C"/>
                </a:solidFill>
              </a:rPr>
              <a:t>창의공학설계</a:t>
            </a: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9ACA3C"/>
                </a:solidFill>
              </a:rPr>
              <a:t>Chapter 09 </a:t>
            </a:r>
            <a:r>
              <a:rPr lang="ko-KR" altLang="en-US" sz="1000" dirty="0"/>
              <a:t>창의적 발명과 혁신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26703" y="-1984"/>
            <a:ext cx="216024" cy="1649795"/>
            <a:chOff x="326703" y="-1984"/>
            <a:chExt cx="216024" cy="1649795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6703" y="-1984"/>
              <a:ext cx="216024" cy="1525455"/>
            </a:xfrm>
            <a:prstGeom prst="rect">
              <a:avLst/>
            </a:prstGeom>
            <a:solidFill>
              <a:srgbClr val="0A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r>
                <a:rPr lang="en-US" altLang="ko-KR" sz="1000" b="1" dirty="0">
                  <a:latin typeface="Agency FB" panose="020B0503020202020204" pitchFamily="34" charset="0"/>
                </a:rPr>
                <a:t>Creative Engineering Design</a:t>
              </a:r>
              <a:endParaRPr lang="ko-KR" altLang="en-US" sz="10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26703" y="1521435"/>
              <a:ext cx="216024" cy="126376"/>
            </a:xfrm>
            <a:prstGeom prst="rect">
              <a:avLst/>
            </a:prstGeom>
            <a:solidFill>
              <a:srgbClr val="59A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72000" rtlCol="0" anchor="ctr"/>
            <a:lstStyle/>
            <a:p>
              <a:pPr algn="r"/>
              <a:endParaRPr lang="ko-KR" altLang="en-US" sz="1000" dirty="0">
                <a:latin typeface="Agency FB" panose="020B0503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084638">
            <a:off x="7879841" y="-106515"/>
            <a:ext cx="512091" cy="1392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6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-3360"/>
            <a:ext cx="9144000" cy="1056095"/>
          </a:xfrm>
          <a:prstGeom prst="rect">
            <a:avLst/>
          </a:prstGeom>
          <a:solidFill>
            <a:srgbClr val="59A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90"/>
            <a:ext cx="9144000" cy="908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6" y="346646"/>
            <a:ext cx="7776864" cy="562074"/>
          </a:xfrm>
        </p:spPr>
        <p:txBody>
          <a:bodyPr>
            <a:noAutofit/>
          </a:bodyPr>
          <a:lstStyle>
            <a:lvl1pPr algn="l">
              <a:defRPr sz="2400" b="1" i="1">
                <a:solidFill>
                  <a:srgbClr val="9ACA3C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여기서 잠깐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55576" y="1196752"/>
            <a:ext cx="7776864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1D0BA1"/>
                </a:solidFill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755576" y="1772816"/>
            <a:ext cx="7776864" cy="3600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/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032448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9ACA3C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9ACA3C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755576" y="6309320"/>
            <a:ext cx="7776864" cy="0"/>
          </a:xfrm>
          <a:prstGeom prst="line">
            <a:avLst/>
          </a:prstGeom>
          <a:ln>
            <a:solidFill>
              <a:srgbClr val="9AC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683568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9ACA3C"/>
                </a:solidFill>
              </a:rPr>
              <a:t>창의공학설계</a:t>
            </a:r>
          </a:p>
        </p:txBody>
      </p:sp>
      <p:sp>
        <p:nvSpPr>
          <p:cNvPr id="26" name="직사각형 25"/>
          <p:cNvSpPr/>
          <p:nvPr userDrawn="1"/>
        </p:nvSpPr>
        <p:spPr>
          <a:xfrm>
            <a:off x="5580112" y="6365938"/>
            <a:ext cx="2555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9ACA3C"/>
                </a:solidFill>
              </a:rPr>
              <a:t>Chapter 01 </a:t>
            </a:r>
            <a:r>
              <a:rPr lang="ko-KR" altLang="en-US" sz="1000" dirty="0"/>
              <a:t>공학설계의 배경</a:t>
            </a:r>
            <a:endParaRPr lang="ko-KR" altLang="en-US" sz="1200" b="1" dirty="0">
              <a:solidFill>
                <a:srgbClr val="009FB4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65290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32AC-1C99-485D-A9CD-14DBD1CE662C}" type="datetimeFigureOut">
              <a:rPr lang="ko-KR" altLang="en-US" smtClean="0"/>
              <a:pPr/>
              <a:t>2022. 11. 18.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C3F9-5C7D-4EF5-8F53-66B38DB9C2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23728" y="332656"/>
            <a:ext cx="5184576" cy="1584176"/>
            <a:chOff x="2051720" y="137853"/>
            <a:chExt cx="5184576" cy="1584176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414252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김대수 지음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51720" y="137853"/>
              <a:ext cx="5184576" cy="1302322"/>
              <a:chOff x="1288471" y="230889"/>
              <a:chExt cx="5184576" cy="13023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288471" y="517548"/>
                <a:ext cx="5184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6000" b="1" kern="1200" spc="-500" dirty="0">
                    <a:latin typeface="+mj-lt"/>
                    <a:ea typeface="+mn-ea"/>
                    <a:cs typeface="+mn-cs"/>
                  </a:rPr>
                  <a:t>창의공학설계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88471" y="230889"/>
                <a:ext cx="381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00" dirty="0">
                    <a:solidFill>
                      <a:srgbClr val="FF0000"/>
                    </a:solidFill>
                    <a:latin typeface="+mj-lt"/>
                  </a:rPr>
                  <a:t>Creative Engineering Design</a:t>
                </a:r>
                <a:endParaRPr lang="ko-KR" altLang="en-US" b="1" kern="1200" spc="-1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5877272"/>
            <a:ext cx="546032" cy="47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4992043" cy="443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382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기능적인 면에서 획기적으로 발전된 전화기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 err="1"/>
              <a:t>다이얼식</a:t>
            </a:r>
            <a:r>
              <a:rPr lang="ko-KR" altLang="en-US" dirty="0"/>
              <a:t> 전화기와 </a:t>
            </a:r>
            <a:r>
              <a:rPr lang="en-US" altLang="ko-KR" dirty="0"/>
              <a:t>1980</a:t>
            </a:r>
            <a:r>
              <a:rPr lang="ko-KR" altLang="en-US" dirty="0"/>
              <a:t>년대 많이 쓰이던 일반전화기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초기의 무선 전화기와 널리 유통된 무선 전화기</a:t>
            </a:r>
          </a:p>
          <a:p>
            <a:endParaRPr lang="ko-KR" altLang="en-US" dirty="0"/>
          </a:p>
        </p:txBody>
      </p:sp>
      <p:pic>
        <p:nvPicPr>
          <p:cNvPr id="8194" name="Picture 2" descr="C:\Users\Administrator\Desktop\창의공학설계\창의공학설계_그림파일\9장\그림9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72" y="1671312"/>
            <a:ext cx="4320480" cy="190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istrator\Desktop\창의공학설계\창의공학설계_그림파일\9장\그림9-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89266"/>
            <a:ext cx="4184674" cy="188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기능적인 면에서 획기적으로 발전된 전화기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/>
              <a:t>1990</a:t>
            </a:r>
            <a:r>
              <a:rPr lang="ko-KR" altLang="en-US" dirty="0"/>
              <a:t>년대의 휴대전화가 개발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marL="0" indent="0" fontAlgn="base">
              <a:buNone/>
            </a:pPr>
            <a:endParaRPr lang="ko-KR" altLang="en-US" dirty="0"/>
          </a:p>
          <a:p>
            <a:pPr fontAlgn="base"/>
            <a:r>
              <a:rPr lang="en-US" altLang="ko-KR" dirty="0"/>
              <a:t>2007</a:t>
            </a:r>
            <a:r>
              <a:rPr lang="ko-KR" altLang="en-US" dirty="0"/>
              <a:t>년 미국의 </a:t>
            </a:r>
            <a:r>
              <a:rPr lang="ko-KR" altLang="en-US" dirty="0" err="1"/>
              <a:t>애플사에서</a:t>
            </a:r>
            <a:r>
              <a:rPr lang="ko-KR" altLang="en-US" dirty="0"/>
              <a:t> </a:t>
            </a:r>
            <a:r>
              <a:rPr lang="ko-KR" altLang="en-US" dirty="0" err="1"/>
              <a:t>스마트폰인</a:t>
            </a:r>
            <a:r>
              <a:rPr lang="ko-KR" altLang="en-US" dirty="0"/>
              <a:t> </a:t>
            </a:r>
            <a:r>
              <a:rPr lang="ko-KR" altLang="en-US" dirty="0" err="1"/>
              <a:t>아이폰</a:t>
            </a:r>
            <a:r>
              <a:rPr lang="ko-KR" altLang="en-US" dirty="0"/>
              <a:t> 개발 </a:t>
            </a:r>
          </a:p>
          <a:p>
            <a:pPr fontAlgn="base"/>
            <a:r>
              <a:rPr lang="ko-KR" altLang="en-US" dirty="0"/>
              <a:t>뒤이어 삼성과 </a:t>
            </a:r>
            <a:r>
              <a:rPr lang="en-US" altLang="ko-KR" dirty="0"/>
              <a:t>LG </a:t>
            </a:r>
            <a:r>
              <a:rPr lang="ko-KR" altLang="en-US" dirty="0"/>
              <a:t>등에서 </a:t>
            </a:r>
            <a:r>
              <a:rPr lang="ko-KR" altLang="en-US" dirty="0" err="1"/>
              <a:t>스마트폰</a:t>
            </a:r>
            <a:r>
              <a:rPr lang="ko-KR" altLang="en-US" dirty="0"/>
              <a:t> 개발</a:t>
            </a:r>
          </a:p>
          <a:p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9장\그림9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2320"/>
            <a:ext cx="4303886" cy="195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dministrator\Desktop\창의공학설계\창의공학설계_그림파일\9장\그림9-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21" y="4329232"/>
            <a:ext cx="4303886" cy="19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 </a:t>
            </a:r>
            <a:r>
              <a:rPr lang="ko-KR" altLang="en-US" dirty="0" err="1"/>
              <a:t>트리즈에</a:t>
            </a:r>
            <a:r>
              <a:rPr lang="ko-KR" altLang="en-US" dirty="0"/>
              <a:t> 의한 발명과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2.1 </a:t>
            </a:r>
            <a:r>
              <a:rPr lang="ko-KR" altLang="en-US" dirty="0" err="1"/>
              <a:t>트리즈</a:t>
            </a:r>
            <a:r>
              <a:rPr lang="ko-KR" altLang="en-US" dirty="0"/>
              <a:t> 개념에 따른 혁신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>
              <a:buAutoNum type="arabicParenBoth"/>
            </a:pPr>
            <a:r>
              <a:rPr lang="ko-KR" altLang="en-US" dirty="0" err="1"/>
              <a:t>역발상을</a:t>
            </a:r>
            <a:r>
              <a:rPr lang="ko-KR" altLang="en-US" dirty="0"/>
              <a:t> 통한 회전초밥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뷔페식당의 </a:t>
            </a:r>
            <a:r>
              <a:rPr lang="ko-KR" altLang="en-US" dirty="0" err="1"/>
              <a:t>역발상으로</a:t>
            </a:r>
            <a:r>
              <a:rPr lang="ko-KR" altLang="en-US" dirty="0"/>
              <a:t> 탄생</a:t>
            </a:r>
          </a:p>
          <a:p>
            <a:pPr fontAlgn="base"/>
            <a:r>
              <a:rPr lang="ko-KR" altLang="en-US" dirty="0"/>
              <a:t>움직일 필요 없이 먹고 싶은 음식을 내 테이블로 이동</a:t>
            </a:r>
          </a:p>
          <a:p>
            <a:endParaRPr lang="ko-KR" altLang="en-US" dirty="0"/>
          </a:p>
        </p:txBody>
      </p:sp>
      <p:pic>
        <p:nvPicPr>
          <p:cNvPr id="10242" name="Picture 2" descr="C:\Users\Administrator\Desktop\창의공학설계\창의공학설계_그림파일\9장\그림9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18" y="3068960"/>
            <a:ext cx="4718050" cy="19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압축공기와 강철구슬의 구부러진 관의 보호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/>
            <a:r>
              <a:rPr lang="ko-KR" altLang="en-US" dirty="0"/>
              <a:t>구부러진 관의 파손 없이 강철구슬의 운반속도를 증가시키는 방법은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en-US" altLang="ko-KR" dirty="0"/>
              <a:t>TRIZ </a:t>
            </a:r>
            <a:r>
              <a:rPr lang="ko-KR" altLang="en-US" dirty="0"/>
              <a:t>과정 적용 </a:t>
            </a:r>
          </a:p>
          <a:p>
            <a:pPr marL="0" indent="0" fontAlgn="base">
              <a:buNone/>
            </a:pPr>
            <a:r>
              <a:rPr lang="ko-KR" altLang="en-US" dirty="0"/>
              <a:t>    ⇨ 자석을 이용해 내벽 </a:t>
            </a:r>
            <a:r>
              <a:rPr lang="ko-KR" altLang="en-US" dirty="0" err="1"/>
              <a:t>보호층을</a:t>
            </a:r>
            <a:r>
              <a:rPr lang="ko-KR" altLang="en-US" dirty="0"/>
              <a:t> 만드는 해결 방안 도출</a:t>
            </a:r>
          </a:p>
          <a:p>
            <a:pPr fontAlgn="base"/>
            <a:r>
              <a:rPr lang="ko-KR" altLang="en-US" dirty="0"/>
              <a:t>구부러진 부분의 바깥쪽에 </a:t>
            </a:r>
            <a:r>
              <a:rPr lang="en-US" altLang="ko-KR" dirty="0"/>
              <a:t>N, S </a:t>
            </a:r>
            <a:r>
              <a:rPr lang="ko-KR" altLang="en-US" dirty="0"/>
              <a:t>자석을 부착하여 내벽 보호</a:t>
            </a:r>
          </a:p>
          <a:p>
            <a:endParaRPr lang="ko-KR" altLang="en-US" dirty="0"/>
          </a:p>
        </p:txBody>
      </p:sp>
      <p:pic>
        <p:nvPicPr>
          <p:cNvPr id="11266" name="Picture 2" descr="C:\Users\Administrator\Desktop\창의공학설계\창의공학설계_그림파일\9장\그림9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48" y="2996952"/>
            <a:ext cx="3571875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dministrator\Desktop\창의공학설계\창의공학설계_그림파일\9장\그림9-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73" y="3060464"/>
            <a:ext cx="3230563" cy="2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2.2 </a:t>
            </a:r>
            <a:r>
              <a:rPr lang="ko-KR" altLang="en-US" dirty="0"/>
              <a:t>발명과 혁신</a:t>
            </a:r>
            <a:r>
              <a:rPr lang="en-US" altLang="ko-KR" dirty="0"/>
              <a:t>(**)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선택옵션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]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[01] </a:t>
            </a:r>
            <a:r>
              <a:rPr lang="ko-KR" altLang="en-US" dirty="0"/>
              <a:t>분할</a:t>
            </a:r>
            <a:r>
              <a:rPr lang="en-US" altLang="ko-KR" dirty="0"/>
              <a:t>(segmentation) - </a:t>
            </a:r>
            <a:r>
              <a:rPr lang="ko-KR" altLang="en-US" dirty="0"/>
              <a:t>하나의 물건을 나누어 사용함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err="1"/>
              <a:t>메인프레임</a:t>
            </a:r>
            <a:r>
              <a:rPr lang="ko-KR" altLang="en-US" dirty="0"/>
              <a:t> 컴퓨터의 역할을 많은 개인용 컴퓨터들로 나누어 대체</a:t>
            </a:r>
          </a:p>
          <a:p>
            <a:pPr fontAlgn="base"/>
            <a:r>
              <a:rPr lang="ko-KR" altLang="en-US" dirty="0"/>
              <a:t>크고 긴 트럭을 트럭과 트레일러 부분으로 분할함</a:t>
            </a:r>
          </a:p>
          <a:p>
            <a:pPr fontAlgn="base"/>
            <a:r>
              <a:rPr lang="ko-KR" altLang="en-US" dirty="0"/>
              <a:t>대형 프로젝트를 여러 개의 일들로 나누어 시행함</a:t>
            </a:r>
          </a:p>
          <a:p>
            <a:pPr fontAlgn="base"/>
            <a:r>
              <a:rPr lang="ko-KR" altLang="en-US" dirty="0"/>
              <a:t>분해할 수 있는 가구들</a:t>
            </a:r>
          </a:p>
          <a:p>
            <a:pPr fontAlgn="base"/>
            <a:r>
              <a:rPr lang="ko-KR" altLang="en-US" dirty="0"/>
              <a:t>햇빛 가리개를 여러 장의 블라인드로 분할함</a:t>
            </a:r>
          </a:p>
          <a:p>
            <a:endParaRPr lang="ko-KR" altLang="en-US" dirty="0"/>
          </a:p>
        </p:txBody>
      </p:sp>
      <p:pic>
        <p:nvPicPr>
          <p:cNvPr id="12290" name="Picture 2" descr="C:\Users\Administrator\Desktop\창의공학설계\창의공학설계_그림파일\9장\삭제-2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131" y="4161061"/>
            <a:ext cx="4364037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80520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[02] </a:t>
            </a:r>
            <a:r>
              <a:rPr lang="ko-KR" altLang="en-US" dirty="0"/>
              <a:t>추출</a:t>
            </a:r>
            <a:r>
              <a:rPr lang="en-US" altLang="ko-KR" dirty="0"/>
              <a:t>(extraction) - </a:t>
            </a:r>
            <a:r>
              <a:rPr lang="ko-KR" altLang="en-US" dirty="0"/>
              <a:t>필요한 요소만 가려냄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소음이 발생하는 에어컨 실외기를 건물 바깥에 둘 것</a:t>
            </a:r>
          </a:p>
          <a:p>
            <a:pPr fontAlgn="base"/>
            <a:r>
              <a:rPr lang="en-US" altLang="ko-KR" dirty="0"/>
              <a:t>UV</a:t>
            </a:r>
            <a:r>
              <a:rPr lang="ko-KR" altLang="en-US" dirty="0"/>
              <a:t>를 통과시키지 않고 가시광선만 통과시키는 선글라스</a:t>
            </a:r>
          </a:p>
          <a:p>
            <a:pPr fontAlgn="base"/>
            <a:r>
              <a:rPr lang="ko-KR" altLang="en-US" dirty="0"/>
              <a:t>레스토랑의 금연 코너</a:t>
            </a:r>
          </a:p>
          <a:p>
            <a:pPr fontAlgn="base"/>
            <a:r>
              <a:rPr lang="ko-KR" altLang="en-US" dirty="0"/>
              <a:t>도둑을 예방하기 위해 개가 짖는 소리만 사용함</a:t>
            </a:r>
          </a:p>
          <a:p>
            <a:pPr fontAlgn="base"/>
            <a:r>
              <a:rPr lang="ko-KR" altLang="en-US" dirty="0"/>
              <a:t>자동차의 에어백</a:t>
            </a:r>
          </a:p>
          <a:p>
            <a:endParaRPr lang="ko-KR" altLang="en-US" dirty="0"/>
          </a:p>
        </p:txBody>
      </p:sp>
      <p:pic>
        <p:nvPicPr>
          <p:cNvPr id="26626" name="Picture 2" descr="C:\Users\Administrator\Desktop\창의공학설계\창의공학설계_그림파일\9장\삭제-2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296" y="3499842"/>
            <a:ext cx="3352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64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[04] </a:t>
            </a:r>
            <a:r>
              <a:rPr lang="ko-KR" altLang="en-US" dirty="0"/>
              <a:t>비대칭</a:t>
            </a:r>
            <a:r>
              <a:rPr lang="en-US" altLang="ko-KR" dirty="0"/>
              <a:t>(asymmetry) - </a:t>
            </a:r>
            <a:r>
              <a:rPr lang="ko-KR" altLang="en-US" dirty="0"/>
              <a:t>대칭과 비대칭을 상호 변환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잘못된 삽입을 방지하기 위해 비대칭으로 설계한 컴퓨터 커넥터</a:t>
            </a:r>
          </a:p>
          <a:p>
            <a:pPr fontAlgn="base"/>
            <a:r>
              <a:rPr lang="ko-KR" altLang="en-US" dirty="0"/>
              <a:t>열쇠</a:t>
            </a:r>
          </a:p>
          <a:p>
            <a:pPr fontAlgn="base"/>
            <a:r>
              <a:rPr lang="ko-KR" altLang="en-US" dirty="0"/>
              <a:t>오른손 장갑과 왼손 장갑</a:t>
            </a:r>
          </a:p>
          <a:p>
            <a:pPr fontAlgn="base"/>
            <a:r>
              <a:rPr lang="ko-KR" altLang="en-US" dirty="0"/>
              <a:t>여러 개의 다른 측정 눈금의 사용</a:t>
            </a:r>
          </a:p>
          <a:p>
            <a:endParaRPr lang="ko-KR" altLang="en-US" dirty="0"/>
          </a:p>
        </p:txBody>
      </p:sp>
      <p:pic>
        <p:nvPicPr>
          <p:cNvPr id="25602" name="Picture 2" descr="C:\Users\Administrator\Desktop\창의공학설계\창의공학설계_그림파일\9장\삭제-291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942" y="3497238"/>
            <a:ext cx="2243138" cy="173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[05] </a:t>
            </a:r>
            <a:r>
              <a:rPr lang="ko-KR" altLang="en-US" dirty="0"/>
              <a:t>통합</a:t>
            </a:r>
            <a:r>
              <a:rPr lang="en-US" altLang="ko-KR" dirty="0"/>
              <a:t>(consolidation) - </a:t>
            </a:r>
            <a:r>
              <a:rPr lang="ko-KR" altLang="en-US" dirty="0"/>
              <a:t>여러 작업을 통합 처리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err="1"/>
              <a:t>버티칼</a:t>
            </a:r>
            <a:r>
              <a:rPr lang="ko-KR" altLang="en-US" dirty="0"/>
              <a:t> 조각을 연결하여 블라인드로 사용</a:t>
            </a:r>
          </a:p>
          <a:p>
            <a:pPr fontAlgn="base"/>
            <a:r>
              <a:rPr lang="ko-KR" altLang="en-US" dirty="0"/>
              <a:t>피검사용 의학기계의 여러 가지 변수를 동시에 분석</a:t>
            </a:r>
          </a:p>
          <a:p>
            <a:pPr fontAlgn="base"/>
            <a:r>
              <a:rPr lang="ko-KR" altLang="en-US" dirty="0"/>
              <a:t>여러 개의 날을 가진 면도기</a:t>
            </a:r>
          </a:p>
          <a:p>
            <a:pPr fontAlgn="base"/>
            <a:r>
              <a:rPr lang="ko-KR" altLang="en-US" dirty="0"/>
              <a:t>여러 색의 잉크 카트리지</a:t>
            </a:r>
          </a:p>
          <a:p>
            <a:endParaRPr lang="ko-KR" altLang="en-US" dirty="0"/>
          </a:p>
        </p:txBody>
      </p:sp>
      <p:pic>
        <p:nvPicPr>
          <p:cNvPr id="24578" name="Picture 2" descr="C:\Users\Administrator\Desktop\창의공학설계\창의공학설계_그림파일\9장\삭제-2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3255962" cy="185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[07] </a:t>
            </a:r>
            <a:r>
              <a:rPr lang="ko-KR" altLang="en-US" dirty="0"/>
              <a:t>포개기</a:t>
            </a:r>
            <a:r>
              <a:rPr lang="en-US" altLang="ko-KR" dirty="0"/>
              <a:t>(nesting) - </a:t>
            </a:r>
            <a:r>
              <a:rPr lang="ko-KR" altLang="en-US" dirty="0"/>
              <a:t>다른 물체 내부에 계속 넣기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같은 모양의 포갤 수 있는 러시아 인형</a:t>
            </a:r>
          </a:p>
          <a:p>
            <a:pPr fontAlgn="base"/>
            <a:r>
              <a:rPr lang="ko-KR" altLang="en-US" dirty="0"/>
              <a:t>종이컵 포개기</a:t>
            </a:r>
          </a:p>
          <a:p>
            <a:pPr fontAlgn="base"/>
            <a:r>
              <a:rPr lang="ko-KR" altLang="en-US" dirty="0"/>
              <a:t>등산이나 여행용 코펠 세트</a:t>
            </a:r>
          </a:p>
          <a:p>
            <a:endParaRPr lang="ko-KR" altLang="en-US" dirty="0"/>
          </a:p>
        </p:txBody>
      </p:sp>
      <p:pic>
        <p:nvPicPr>
          <p:cNvPr id="23554" name="Picture 2" descr="C:\Users\Administrator\Desktop\창의공학설계\창의공학설계_그림파일\9장\삭제-2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9898"/>
            <a:ext cx="3706812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[09] </a:t>
            </a:r>
            <a:r>
              <a:rPr lang="ko-KR" altLang="en-US" dirty="0"/>
              <a:t>사전 반대조치</a:t>
            </a:r>
            <a:r>
              <a:rPr lang="en-US" altLang="ko-KR" dirty="0"/>
              <a:t>(prior counteraction) - </a:t>
            </a:r>
            <a:r>
              <a:rPr lang="ko-KR" altLang="en-US" dirty="0"/>
              <a:t>미리 반대 작용 취하기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겨울철 냉해 예방을 위한 보리밭 밟아주기</a:t>
            </a:r>
          </a:p>
          <a:p>
            <a:pPr fontAlgn="base"/>
            <a:r>
              <a:rPr lang="ko-KR" altLang="en-US" dirty="0"/>
              <a:t>줄무늬 만들기 위해 미리 테이프를 붙이고 페인트칠한 후 떼어내기</a:t>
            </a:r>
          </a:p>
          <a:p>
            <a:pPr fontAlgn="base"/>
            <a:r>
              <a:rPr lang="ko-KR" altLang="en-US" dirty="0"/>
              <a:t>미리 항균 가공한 가죽으로 만든 구두</a:t>
            </a:r>
          </a:p>
          <a:p>
            <a:pPr fontAlgn="base"/>
            <a:r>
              <a:rPr lang="en-US" altLang="ko-KR" dirty="0"/>
              <a:t>X-Ray</a:t>
            </a:r>
            <a:r>
              <a:rPr lang="ko-KR" altLang="en-US" dirty="0"/>
              <a:t>를 찍기 전에 주요 부위를 특수금속으로 미리 가리기</a:t>
            </a:r>
          </a:p>
          <a:p>
            <a:endParaRPr lang="ko-KR" altLang="en-US" dirty="0"/>
          </a:p>
        </p:txBody>
      </p:sp>
      <p:pic>
        <p:nvPicPr>
          <p:cNvPr id="22530" name="Picture 2" descr="C:\Users\Administrator\Desktop\창의공학설계\창의공학설계_그림파일\9장\삭제-2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31210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32729" y="1640050"/>
            <a:ext cx="1775375" cy="1572926"/>
            <a:chOff x="3900337" y="1553300"/>
            <a:chExt cx="1775375" cy="1572926"/>
          </a:xfrm>
        </p:grpSpPr>
        <p:sp>
          <p:nvSpPr>
            <p:cNvPr id="4" name="직사각형 3"/>
            <p:cNvSpPr/>
            <p:nvPr/>
          </p:nvSpPr>
          <p:spPr>
            <a:xfrm>
              <a:off x="3900337" y="1679676"/>
              <a:ext cx="177537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b="1" spc="-500" dirty="0">
                  <a:solidFill>
                    <a:srgbClr val="92D050"/>
                  </a:solidFill>
                  <a:latin typeface="+mn-ea"/>
                  <a:ea typeface="+mn-ea"/>
                </a:rPr>
                <a:t>09</a:t>
              </a:r>
              <a:endParaRPr lang="ko-KR" altLang="en-US" b="1" spc="-500" dirty="0">
                <a:solidFill>
                  <a:srgbClr val="92D050"/>
                </a:solidFill>
                <a:latin typeface="+mn-ea"/>
                <a:ea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3948" y="1553300"/>
              <a:ext cx="1368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110" dirty="0">
                  <a:solidFill>
                    <a:srgbClr val="002060"/>
                  </a:solidFill>
                </a:rPr>
                <a:t>CHAPTER</a:t>
              </a:r>
              <a:endParaRPr lang="ko-KR" altLang="en-US" b="1" spc="-110" dirty="0">
                <a:solidFill>
                  <a:srgbClr val="002060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47963" y="1922632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7963" y="2937134"/>
              <a:ext cx="10801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878904" y="544522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제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장에서는 창의적 발명과 혁신과 관련된 주제를 다룬다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이를 위해 유명 발명품의 발명과 단계별 혁</a:t>
            </a:r>
          </a:p>
          <a:p>
            <a:pPr marL="0" indent="0">
              <a:buNone/>
            </a:pPr>
            <a:r>
              <a:rPr lang="ko-KR" altLang="en-US" sz="1200" b="1" dirty="0"/>
              <a:t>신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트리즈에</a:t>
            </a:r>
            <a:r>
              <a:rPr lang="ko-KR" altLang="en-US" sz="1200" b="1" dirty="0"/>
              <a:t> 의한 발명과 혁신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그리고 </a:t>
            </a:r>
            <a:r>
              <a:rPr lang="ko-KR" altLang="en-US" sz="1200" b="1" dirty="0" err="1"/>
              <a:t>스캠퍼와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ASIT</a:t>
            </a:r>
            <a:r>
              <a:rPr lang="ko-KR" altLang="en-US" sz="1200" b="1" dirty="0"/>
              <a:t>에 의한 발명과 혁신 등을 살펴본다</a:t>
            </a:r>
            <a:r>
              <a:rPr lang="en-US" altLang="ko-KR" sz="1200" b="1" dirty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18492" y="4318720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9.1 </a:t>
            </a:r>
            <a:r>
              <a:rPr lang="ko-KR" altLang="en-US" sz="1500" b="1" dirty="0">
                <a:solidFill>
                  <a:srgbClr val="002060"/>
                </a:solidFill>
              </a:rPr>
              <a:t>유명 발명품의 발명과 단계별 혁신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9.2 </a:t>
            </a:r>
            <a:r>
              <a:rPr lang="ko-KR" altLang="en-US" sz="1500" b="1" dirty="0" err="1">
                <a:solidFill>
                  <a:srgbClr val="002060"/>
                </a:solidFill>
              </a:rPr>
              <a:t>트리즈에</a:t>
            </a:r>
            <a:r>
              <a:rPr lang="ko-KR" altLang="en-US" sz="1500" b="1" dirty="0">
                <a:solidFill>
                  <a:srgbClr val="002060"/>
                </a:solidFill>
              </a:rPr>
              <a:t> 의한 발명과 혁신</a:t>
            </a:r>
          </a:p>
          <a:p>
            <a:r>
              <a:rPr lang="en-US" altLang="ko-KR" sz="1500" b="1" dirty="0">
                <a:solidFill>
                  <a:srgbClr val="002060"/>
                </a:solidFill>
              </a:rPr>
              <a:t>9.3 </a:t>
            </a:r>
            <a:r>
              <a:rPr lang="ko-KR" altLang="en-US" sz="1500" b="1" dirty="0" err="1">
                <a:solidFill>
                  <a:srgbClr val="002060"/>
                </a:solidFill>
              </a:rPr>
              <a:t>스캠퍼와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ASIT</a:t>
            </a:r>
            <a:r>
              <a:rPr lang="ko-KR" altLang="en-US" sz="1500" b="1" dirty="0">
                <a:solidFill>
                  <a:srgbClr val="002060"/>
                </a:solidFill>
              </a:rPr>
              <a:t>에 의한 발명과 혁신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9739" y="314096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+mj-lt"/>
              </a:rPr>
              <a:t>창의적 발명과</a:t>
            </a:r>
            <a:endParaRPr lang="en-US" altLang="ko-KR" sz="2400" b="1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+mj-lt"/>
              </a:rPr>
              <a:t>혁신</a:t>
            </a:r>
            <a:endParaRPr lang="en-US" altLang="ko-KR" sz="2400" b="1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1600" y="5373216"/>
            <a:ext cx="727280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45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[11] </a:t>
            </a:r>
            <a:r>
              <a:rPr lang="ko-KR" altLang="en-US" dirty="0"/>
              <a:t>사전 완충 조치</a:t>
            </a:r>
            <a:r>
              <a:rPr lang="en-US" altLang="ko-KR" dirty="0"/>
              <a:t>(beforehand cushioning) - </a:t>
            </a:r>
            <a:r>
              <a:rPr lang="ko-KR" altLang="en-US" dirty="0"/>
              <a:t>사전 완충 조치 취하기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비상시를 대비한 예비 낙하산</a:t>
            </a:r>
          </a:p>
          <a:p>
            <a:pPr fontAlgn="base"/>
            <a:r>
              <a:rPr lang="ko-KR" altLang="en-US" dirty="0"/>
              <a:t>비상시를 대비한 비행기의 산소흡입기</a:t>
            </a:r>
          </a:p>
          <a:p>
            <a:pPr fontAlgn="base"/>
            <a:r>
              <a:rPr lang="ko-KR" altLang="en-US" dirty="0"/>
              <a:t>슈퍼컴퓨터의 정전 방지 시스템</a:t>
            </a:r>
          </a:p>
          <a:p>
            <a:pPr fontAlgn="base"/>
            <a:r>
              <a:rPr lang="ko-KR" altLang="en-US" dirty="0"/>
              <a:t>자동차의 에어백 시스템</a:t>
            </a:r>
          </a:p>
          <a:p>
            <a:endParaRPr lang="ko-KR" altLang="en-US" dirty="0"/>
          </a:p>
        </p:txBody>
      </p:sp>
      <p:pic>
        <p:nvPicPr>
          <p:cNvPr id="21506" name="Picture 2" descr="C:\Users\Administrator\Desktop\창의공학설계\창의공학설계_그림파일\9장\삭제-294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7" y="3403451"/>
            <a:ext cx="3084513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[14] </a:t>
            </a:r>
            <a:r>
              <a:rPr lang="ko-KR" altLang="en-US" dirty="0"/>
              <a:t>곡선화</a:t>
            </a:r>
            <a:r>
              <a:rPr lang="en-US" altLang="ko-KR" dirty="0"/>
              <a:t>(</a:t>
            </a:r>
            <a:r>
              <a:rPr lang="en-US" altLang="ko-KR" dirty="0" err="1"/>
              <a:t>spheroidality</a:t>
            </a:r>
            <a:r>
              <a:rPr lang="en-US" altLang="ko-KR" dirty="0"/>
              <a:t>) - </a:t>
            </a:r>
            <a:r>
              <a:rPr lang="ko-KR" altLang="en-US" dirty="0"/>
              <a:t>직선을 곡선으로 바꾸어 보기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못을 나선형으로 만들어 잘 빠지지 않게 하기</a:t>
            </a:r>
          </a:p>
          <a:p>
            <a:pPr fontAlgn="base"/>
            <a:r>
              <a:rPr lang="ko-KR" altLang="en-US" dirty="0"/>
              <a:t>돔 형태의 건물옥상 만들기</a:t>
            </a:r>
          </a:p>
          <a:p>
            <a:pPr fontAlgn="base"/>
            <a:r>
              <a:rPr lang="ko-KR" altLang="en-US" dirty="0"/>
              <a:t>아파트 입구의 휠체어 곡선 길</a:t>
            </a:r>
          </a:p>
          <a:p>
            <a:endParaRPr lang="ko-KR" altLang="en-US" dirty="0"/>
          </a:p>
        </p:txBody>
      </p:sp>
      <p:pic>
        <p:nvPicPr>
          <p:cNvPr id="20482" name="Picture 2" descr="C:\Users\Administrator\Desktop\창의공학설계\창의공학설계_그림파일\9장\삭제-2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068960"/>
            <a:ext cx="3279775" cy="17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[15] </a:t>
            </a:r>
            <a:r>
              <a:rPr lang="ko-KR" altLang="en-US" dirty="0"/>
              <a:t>역동성</a:t>
            </a:r>
            <a:r>
              <a:rPr lang="en-US" altLang="ko-KR" dirty="0"/>
              <a:t>(dynamics) - </a:t>
            </a:r>
            <a:r>
              <a:rPr lang="ko-KR" altLang="en-US" dirty="0"/>
              <a:t>동적 특성 살리기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의학검사를 위한 </a:t>
            </a:r>
            <a:r>
              <a:rPr lang="en-US" altLang="ko-KR" dirty="0"/>
              <a:t>S</a:t>
            </a:r>
            <a:r>
              <a:rPr lang="ko-KR" altLang="en-US" dirty="0"/>
              <a:t>자형 검사기구</a:t>
            </a:r>
          </a:p>
          <a:p>
            <a:pPr fontAlgn="base"/>
            <a:r>
              <a:rPr lang="ko-KR" altLang="en-US" dirty="0"/>
              <a:t>접을 수 있는 우산</a:t>
            </a:r>
          </a:p>
          <a:p>
            <a:pPr fontAlgn="base"/>
            <a:r>
              <a:rPr lang="ko-KR" altLang="en-US" dirty="0"/>
              <a:t>주름 잡힌 빨대</a:t>
            </a:r>
          </a:p>
          <a:p>
            <a:pPr fontAlgn="base"/>
            <a:r>
              <a:rPr lang="ko-KR" altLang="en-US" dirty="0"/>
              <a:t>접는 기능의 노트북</a:t>
            </a:r>
          </a:p>
          <a:p>
            <a:endParaRPr lang="ko-KR" altLang="en-US" dirty="0"/>
          </a:p>
        </p:txBody>
      </p:sp>
      <p:pic>
        <p:nvPicPr>
          <p:cNvPr id="19458" name="Picture 2" descr="C:\Users\Administrator\Desktop\창의공학설계\창의공학설계_그림파일\9장\삭제-2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9000"/>
            <a:ext cx="3376612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[23] </a:t>
            </a:r>
            <a:r>
              <a:rPr lang="ko-KR" altLang="en-US" dirty="0"/>
              <a:t>피드백</a:t>
            </a:r>
            <a:r>
              <a:rPr lang="en-US" altLang="ko-KR" dirty="0"/>
              <a:t>(feedback) - </a:t>
            </a:r>
            <a:r>
              <a:rPr lang="ko-KR" altLang="en-US" dirty="0"/>
              <a:t>피드백을 활용하기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온도 조절장치는 정해진 온도를 항상 유지</a:t>
            </a:r>
          </a:p>
          <a:p>
            <a:pPr fontAlgn="base"/>
            <a:r>
              <a:rPr lang="ko-KR" altLang="en-US" dirty="0"/>
              <a:t>교수가 채점한 답안지를 학생에게 돌려주어 성적 </a:t>
            </a:r>
            <a:r>
              <a:rPr lang="ko-KR" altLang="en-US" dirty="0" err="1"/>
              <a:t>피드백하기</a:t>
            </a:r>
            <a:endParaRPr lang="ko-KR" altLang="en-US" dirty="0"/>
          </a:p>
          <a:p>
            <a:pPr fontAlgn="base"/>
            <a:r>
              <a:rPr lang="ko-KR" altLang="en-US" dirty="0"/>
              <a:t>자동차의 자동속도 조절기로 일정한 속도 유지</a:t>
            </a:r>
          </a:p>
          <a:p>
            <a:endParaRPr lang="ko-KR" altLang="en-US" dirty="0"/>
          </a:p>
        </p:txBody>
      </p:sp>
      <p:pic>
        <p:nvPicPr>
          <p:cNvPr id="18434" name="Picture 2" descr="C:\Users\Administrator\Desktop\창의공학설계\창의공학설계_그림파일\9장\삭제-2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66" y="3060700"/>
            <a:ext cx="3255963" cy="18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[25] </a:t>
            </a:r>
            <a:r>
              <a:rPr lang="ko-KR" altLang="en-US" dirty="0"/>
              <a:t>스스로 해결</a:t>
            </a:r>
            <a:r>
              <a:rPr lang="en-US" altLang="ko-KR" dirty="0"/>
              <a:t>(self-service) - </a:t>
            </a:r>
            <a:r>
              <a:rPr lang="ko-KR" altLang="en-US" dirty="0"/>
              <a:t>스스로 해결하기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자동차 운행 중 배터리의 자동 충전</a:t>
            </a:r>
          </a:p>
          <a:p>
            <a:pPr fontAlgn="base"/>
            <a:r>
              <a:rPr lang="ko-KR" altLang="en-US" dirty="0"/>
              <a:t>남은 음식물을 채소밭의 거름으로 사용하기</a:t>
            </a:r>
          </a:p>
          <a:p>
            <a:pPr fontAlgn="base"/>
            <a:r>
              <a:rPr lang="ko-KR" altLang="en-US" dirty="0" err="1"/>
              <a:t>셀프주유소</a:t>
            </a:r>
            <a:endParaRPr lang="ko-KR" altLang="en-US" dirty="0"/>
          </a:p>
          <a:p>
            <a:pPr fontAlgn="base"/>
            <a:r>
              <a:rPr lang="ko-KR" altLang="en-US" dirty="0"/>
              <a:t>생산 공정 중에 남은 열로 전기 만들어 쓰기</a:t>
            </a:r>
          </a:p>
          <a:p>
            <a:endParaRPr lang="ko-KR" altLang="en-US" dirty="0"/>
          </a:p>
        </p:txBody>
      </p:sp>
      <p:pic>
        <p:nvPicPr>
          <p:cNvPr id="17410" name="Picture 2" descr="C:\Users\Administrator\Desktop\창의공학설계\창의공학설계_그림파일\9장\삭제-2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20" y="3454610"/>
            <a:ext cx="3048000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[28] </a:t>
            </a:r>
            <a:r>
              <a:rPr lang="ko-KR" altLang="en-US" dirty="0"/>
              <a:t>기계적 시스템의 대체</a:t>
            </a:r>
            <a:r>
              <a:rPr lang="en-US" altLang="ko-KR" dirty="0"/>
              <a:t>(mechanics substitution)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인체 내부를 조사하는 자기공명시스템</a:t>
            </a:r>
            <a:r>
              <a:rPr lang="en-US" altLang="ko-KR" dirty="0"/>
              <a:t>(MRI)</a:t>
            </a:r>
            <a:endParaRPr lang="ko-KR" altLang="en-US" dirty="0"/>
          </a:p>
          <a:p>
            <a:pPr fontAlgn="base"/>
            <a:r>
              <a:rPr lang="ko-KR" altLang="en-US" dirty="0"/>
              <a:t>컴퓨터 비밀번호 대신 지문이나 눈의 망막 인식</a:t>
            </a:r>
          </a:p>
          <a:p>
            <a:pPr fontAlgn="base"/>
            <a:r>
              <a:rPr lang="ko-KR" altLang="en-US" dirty="0"/>
              <a:t>실제 펜스 대신 사나운 개가 </a:t>
            </a:r>
            <a:r>
              <a:rPr lang="ko-KR" altLang="en-US" dirty="0" err="1"/>
              <a:t>으르릉거리는</a:t>
            </a:r>
            <a:r>
              <a:rPr lang="ko-KR" altLang="en-US" dirty="0"/>
              <a:t> 음성 펜스로 대체</a:t>
            </a:r>
          </a:p>
          <a:p>
            <a:pPr fontAlgn="base"/>
            <a:r>
              <a:rPr lang="ko-KR" altLang="en-US" dirty="0"/>
              <a:t>유명 커피전문점 진동 호출 벨</a:t>
            </a:r>
          </a:p>
          <a:p>
            <a:endParaRPr lang="ko-KR" altLang="en-US" dirty="0"/>
          </a:p>
        </p:txBody>
      </p:sp>
      <p:pic>
        <p:nvPicPr>
          <p:cNvPr id="16386" name="Picture 2" descr="C:\Users\Administrator\Desktop\창의공학설계\창의공학설계_그림파일\9장\삭제-299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24250"/>
            <a:ext cx="3170238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[37] </a:t>
            </a:r>
            <a:r>
              <a:rPr lang="ko-KR" altLang="en-US" dirty="0"/>
              <a:t>열팽창</a:t>
            </a:r>
            <a:r>
              <a:rPr lang="en-US" altLang="ko-KR" dirty="0"/>
              <a:t>(thermal expansion) - </a:t>
            </a:r>
            <a:r>
              <a:rPr lang="ko-KR" altLang="en-US" dirty="0"/>
              <a:t>열팽창 활용하기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변형 후에 열을 가하면 원래대로 돌아오는 현상기억 합금</a:t>
            </a:r>
          </a:p>
          <a:p>
            <a:pPr fontAlgn="base"/>
            <a:r>
              <a:rPr lang="ko-KR" altLang="en-US" dirty="0"/>
              <a:t>팽창계수가 서로 다른 바이메탈</a:t>
            </a:r>
          </a:p>
          <a:p>
            <a:pPr fontAlgn="base"/>
            <a:r>
              <a:rPr lang="ko-KR" altLang="en-US" dirty="0"/>
              <a:t>형상기억 브래지어 </a:t>
            </a:r>
          </a:p>
          <a:p>
            <a:pPr fontAlgn="base"/>
            <a:r>
              <a:rPr lang="ko-KR" altLang="en-US" dirty="0"/>
              <a:t>수은 온도계</a:t>
            </a:r>
          </a:p>
          <a:p>
            <a:endParaRPr lang="ko-KR" altLang="en-US" dirty="0"/>
          </a:p>
        </p:txBody>
      </p:sp>
      <p:pic>
        <p:nvPicPr>
          <p:cNvPr id="15362" name="Picture 2" descr="C:\Users\Administrator\Desktop\창의공학설계\창의공학설계_그림파일\9장\삭제-30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02" y="3429000"/>
            <a:ext cx="3243262" cy="19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14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[39] </a:t>
            </a:r>
            <a:r>
              <a:rPr lang="ko-KR" altLang="en-US" dirty="0"/>
              <a:t>불활성 환경</a:t>
            </a:r>
            <a:r>
              <a:rPr lang="en-US" altLang="ko-KR" dirty="0"/>
              <a:t>(inert atmosphere)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 err="1"/>
              <a:t>아르곤</a:t>
            </a:r>
            <a:r>
              <a:rPr lang="ko-KR" altLang="en-US" dirty="0"/>
              <a:t> 환경에서 사용함으로써 뜨거운 금속 필라멘트의 성능저하 방지</a:t>
            </a:r>
          </a:p>
          <a:p>
            <a:pPr fontAlgn="base"/>
            <a:r>
              <a:rPr lang="ko-KR" altLang="en-US" dirty="0"/>
              <a:t>불활성 가스 용접</a:t>
            </a:r>
          </a:p>
          <a:p>
            <a:pPr fontAlgn="base"/>
            <a:r>
              <a:rPr lang="ko-KR" altLang="en-US" dirty="0"/>
              <a:t>이불 </a:t>
            </a:r>
            <a:r>
              <a:rPr lang="ko-KR" altLang="en-US" dirty="0" err="1"/>
              <a:t>압축팩</a:t>
            </a:r>
            <a:endParaRPr lang="ko-KR" altLang="en-US" dirty="0"/>
          </a:p>
          <a:p>
            <a:pPr fontAlgn="base"/>
            <a:r>
              <a:rPr lang="ko-KR" altLang="en-US" dirty="0"/>
              <a:t>질소가스를 이용하여 불을 끄는 소화기</a:t>
            </a:r>
          </a:p>
          <a:p>
            <a:endParaRPr lang="ko-KR" altLang="en-US" dirty="0"/>
          </a:p>
        </p:txBody>
      </p:sp>
      <p:pic>
        <p:nvPicPr>
          <p:cNvPr id="14338" name="Picture 2" descr="C:\Users\Administrator\Desktop\창의공학설계\창의공학설계_그림파일\9장\삭제-3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3376613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709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트리즈의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가지 발명원리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5365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[40] </a:t>
            </a:r>
            <a:r>
              <a:rPr lang="ko-KR" altLang="en-US" dirty="0"/>
              <a:t>복합재료</a:t>
            </a:r>
            <a:r>
              <a:rPr lang="en-US" altLang="ko-KR" dirty="0"/>
              <a:t>(composite materials) - </a:t>
            </a:r>
            <a:r>
              <a:rPr lang="ko-KR" altLang="en-US" dirty="0"/>
              <a:t>복합재료 사용하기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ko-KR" altLang="en-US" dirty="0"/>
              <a:t>복합 </a:t>
            </a:r>
            <a:r>
              <a:rPr lang="ko-KR" altLang="en-US" dirty="0" err="1"/>
              <a:t>에폭시</a:t>
            </a:r>
            <a:r>
              <a:rPr lang="ko-KR" altLang="en-US" dirty="0"/>
              <a:t> 카본으로 만든 골프채 </a:t>
            </a:r>
            <a:r>
              <a:rPr lang="ko-KR" altLang="en-US" dirty="0" err="1"/>
              <a:t>샤프트의</a:t>
            </a:r>
            <a:r>
              <a:rPr lang="ko-KR" altLang="en-US" dirty="0"/>
              <a:t> 성능 향상</a:t>
            </a:r>
          </a:p>
          <a:p>
            <a:pPr fontAlgn="base"/>
            <a:r>
              <a:rPr lang="ko-KR" altLang="en-US" dirty="0"/>
              <a:t>복합원료로 제조되는 비행기 부품</a:t>
            </a:r>
          </a:p>
          <a:p>
            <a:pPr fontAlgn="base"/>
            <a:r>
              <a:rPr lang="ko-KR" altLang="en-US" dirty="0"/>
              <a:t>보다 가볍고 조절이 쉬운 파이버 글라스 서핑보드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314" name="Picture 2" descr="C:\Users\Administrator\Desktop\창의공학설계\창의공학설계_그림파일\9장\삭제-3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133725"/>
            <a:ext cx="31813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709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 err="1"/>
              <a:t>스캠퍼와</a:t>
            </a:r>
            <a:r>
              <a:rPr lang="ko-KR" altLang="en-US" dirty="0"/>
              <a:t> </a:t>
            </a:r>
            <a:r>
              <a:rPr lang="en-US" altLang="ko-KR" dirty="0"/>
              <a:t>ASIT</a:t>
            </a:r>
            <a:r>
              <a:rPr lang="ko-KR" altLang="en-US" dirty="0"/>
              <a:t>에 의한 발명과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3.1 </a:t>
            </a:r>
            <a:r>
              <a:rPr lang="ko-KR" altLang="en-US" dirty="0" err="1"/>
              <a:t>스캠퍼를</a:t>
            </a:r>
            <a:r>
              <a:rPr lang="ko-KR" altLang="en-US" dirty="0"/>
              <a:t> 이용한 발명과 혁신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776864" cy="4320480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dirty="0" err="1"/>
              <a:t>스캠퍼</a:t>
            </a:r>
            <a:r>
              <a:rPr lang="en-US" altLang="ko-KR" dirty="0"/>
              <a:t>(SCAMPER) </a:t>
            </a:r>
          </a:p>
          <a:p>
            <a:pPr marL="0" indent="0" fontAlgn="base">
              <a:buNone/>
            </a:pPr>
            <a:endParaRPr lang="ko-KR" altLang="en-US" sz="800" dirty="0"/>
          </a:p>
          <a:p>
            <a:pPr fontAlgn="base"/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기법의 진행 절차</a:t>
            </a:r>
            <a:endParaRPr lang="en-US" altLang="ko-KR" dirty="0"/>
          </a:p>
          <a:p>
            <a:pPr marL="0" indent="0" fontAlgn="base">
              <a:buNone/>
            </a:pPr>
            <a:endParaRPr lang="ko-KR" altLang="en-US" sz="300" dirty="0"/>
          </a:p>
          <a:p>
            <a:pPr marL="0" indent="0" fontAlgn="base">
              <a:buNone/>
            </a:pPr>
            <a:r>
              <a:rPr lang="ko-KR" altLang="en-US" dirty="0"/>
              <a:t>    </a:t>
            </a:r>
            <a:r>
              <a:rPr lang="ko-KR" altLang="en-US" dirty="0" err="1"/>
              <a:t>스캠퍼</a:t>
            </a:r>
            <a:r>
              <a:rPr lang="ko-KR" altLang="en-US" dirty="0"/>
              <a:t> 기법에 해당되는 </a:t>
            </a:r>
            <a:r>
              <a:rPr lang="en-US" altLang="ko-KR" dirty="0"/>
              <a:t>7</a:t>
            </a:r>
            <a:r>
              <a:rPr lang="ko-KR" altLang="en-US" dirty="0"/>
              <a:t>가지 내용을 적용한 경우 찾기</a:t>
            </a:r>
          </a:p>
          <a:p>
            <a:pPr marL="0" indent="0" fontAlgn="base">
              <a:buNone/>
            </a:pPr>
            <a:r>
              <a:rPr lang="ko-KR" altLang="en-US" dirty="0"/>
              <a:t>    그 후 </a:t>
            </a:r>
            <a:r>
              <a:rPr lang="en-US" altLang="ko-KR" dirty="0"/>
              <a:t>7</a:t>
            </a:r>
            <a:r>
              <a:rPr lang="ko-KR" altLang="en-US" dirty="0"/>
              <a:t>가지 적용기법에 따라 기존 방법을 개선한 아이디어 도출</a:t>
            </a:r>
          </a:p>
          <a:p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30276" y="2708920"/>
            <a:ext cx="2597058" cy="360040"/>
          </a:xfrm>
          <a:prstGeom prst="roundRect">
            <a:avLst/>
          </a:prstGeom>
          <a:solidFill>
            <a:srgbClr val="9AC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0276" y="269962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대체하기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0276" y="3140968"/>
            <a:ext cx="2597059" cy="360040"/>
          </a:xfrm>
          <a:prstGeom prst="roundRect">
            <a:avLst/>
          </a:prstGeom>
          <a:solidFill>
            <a:srgbClr val="9AC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0276" y="3131676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결합하기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30276" y="3582308"/>
            <a:ext cx="2597058" cy="360040"/>
          </a:xfrm>
          <a:prstGeom prst="roundRect">
            <a:avLst/>
          </a:prstGeom>
          <a:solidFill>
            <a:srgbClr val="9AC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0276" y="357301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적용하기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30276" y="4014356"/>
            <a:ext cx="2597059" cy="36004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0276" y="4005064"/>
            <a:ext cx="2525050" cy="369332"/>
          </a:xfrm>
          <a:prstGeom prst="rect">
            <a:avLst/>
          </a:prstGeom>
          <a:solidFill>
            <a:srgbClr val="9ACB3C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변형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확대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축소하기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794124" y="2718212"/>
            <a:ext cx="2597058" cy="36004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94124" y="2708920"/>
            <a:ext cx="2650084" cy="369332"/>
          </a:xfrm>
          <a:prstGeom prst="rect">
            <a:avLst/>
          </a:prstGeom>
          <a:solidFill>
            <a:srgbClr val="9ACB3C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다른 용도로 사용하기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94124" y="3150260"/>
            <a:ext cx="2597059" cy="360040"/>
          </a:xfrm>
          <a:prstGeom prst="roundRect">
            <a:avLst/>
          </a:prstGeom>
          <a:solidFill>
            <a:srgbClr val="9AC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94124" y="314096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제거하기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794124" y="3591600"/>
            <a:ext cx="2597058" cy="360040"/>
          </a:xfrm>
          <a:prstGeom prst="roundRect">
            <a:avLst/>
          </a:prstGeom>
          <a:solidFill>
            <a:srgbClr val="9AC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94124" y="358230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재배치하기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9EC53-A9FB-5A30-2865-CEE42C48B6CB}"/>
              </a:ext>
            </a:extLst>
          </p:cNvPr>
          <p:cNvSpPr txBox="1"/>
          <p:nvPr/>
        </p:nvSpPr>
        <p:spPr>
          <a:xfrm>
            <a:off x="5796136" y="2101019"/>
            <a:ext cx="2045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제거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재배치하기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다 한번 </a:t>
            </a:r>
            <a:r>
              <a:rPr kumimoji="1" lang="ko-KR" altLang="en-US" dirty="0" err="1">
                <a:solidFill>
                  <a:srgbClr val="FF0000"/>
                </a:solidFill>
              </a:rPr>
              <a:t>읽어보기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시험</a:t>
            </a:r>
            <a:r>
              <a:rPr kumimoji="1" lang="en-US" altLang="ko-KR" dirty="0">
                <a:solidFill>
                  <a:srgbClr val="FF0000"/>
                </a:solidFill>
              </a:rPr>
              <a:t>!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en-US" altLang="ko-KR" dirty="0"/>
              <a:t>1. </a:t>
            </a:r>
            <a:r>
              <a:rPr lang="ko-KR" altLang="en-US" dirty="0"/>
              <a:t>유명 발명품의 발명과 단계별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0"/>
            <a:r>
              <a:rPr lang="en-US" altLang="ko-KR" dirty="0"/>
              <a:t>1.1 </a:t>
            </a:r>
            <a:r>
              <a:rPr lang="ko-KR" altLang="en-US" dirty="0"/>
              <a:t>자전거의 발명과 발달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fontAlgn="base" latinLnBrk="0">
              <a:buNone/>
            </a:pPr>
            <a:r>
              <a:rPr lang="ko-KR" altLang="en-US" dirty="0"/>
              <a:t>기능적인 면에서 혁신적으로 발달한 자전거</a:t>
            </a:r>
            <a:endParaRPr lang="en-US" altLang="ko-KR" dirty="0"/>
          </a:p>
          <a:p>
            <a:pPr marL="0" indent="0" fontAlgn="base" latinLnBrk="0">
              <a:buNone/>
            </a:pPr>
            <a:endParaRPr lang="ko-KR" altLang="en-US" sz="800" dirty="0"/>
          </a:p>
          <a:p>
            <a:pPr fontAlgn="base" latinLnBrk="0"/>
            <a:r>
              <a:rPr lang="en-US" altLang="ko-KR" dirty="0"/>
              <a:t>1790</a:t>
            </a:r>
            <a:r>
              <a:rPr lang="ko-KR" altLang="en-US" dirty="0"/>
              <a:t>년 프랑스에서 만든 ‘</a:t>
            </a:r>
            <a:r>
              <a:rPr lang="ko-KR" altLang="en-US" dirty="0" err="1"/>
              <a:t>셀레리페르</a:t>
            </a:r>
            <a:r>
              <a:rPr lang="ko-KR" altLang="en-US" dirty="0"/>
              <a:t>’ 자전거</a:t>
            </a:r>
          </a:p>
          <a:p>
            <a:pPr marL="0" indent="0" fontAlgn="base" latinLnBrk="0">
              <a:buNone/>
            </a:pPr>
            <a:r>
              <a:rPr lang="en-US" altLang="ko-KR" dirty="0"/>
              <a:t>    (</a:t>
            </a:r>
            <a:r>
              <a:rPr lang="ko-KR" altLang="en-US" dirty="0"/>
              <a:t>발로 땅을 구르면서 앞으로 움직이는 최초의 자전거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 latinLnBrk="0"/>
            <a:r>
              <a:rPr lang="en-US" altLang="ko-KR" dirty="0"/>
              <a:t>1871</a:t>
            </a:r>
            <a:r>
              <a:rPr lang="ko-KR" altLang="en-US" dirty="0"/>
              <a:t>년 영국에서 개발된 경주용 ‘</a:t>
            </a:r>
            <a:r>
              <a:rPr lang="ko-KR" altLang="en-US" dirty="0" err="1"/>
              <a:t>오디너리</a:t>
            </a:r>
            <a:r>
              <a:rPr lang="ko-KR" altLang="en-US" dirty="0"/>
              <a:t>’ 자전거</a:t>
            </a:r>
          </a:p>
          <a:p>
            <a:pPr marL="0" indent="0" fontAlgn="base" latinLnBrk="0">
              <a:buNone/>
            </a:pPr>
            <a:r>
              <a:rPr lang="en-US" altLang="ko-KR" dirty="0"/>
              <a:t>    (</a:t>
            </a:r>
            <a:r>
              <a:rPr lang="ko-KR" altLang="en-US" dirty="0" err="1"/>
              <a:t>앞바퀴가</a:t>
            </a:r>
            <a:r>
              <a:rPr lang="ko-KR" altLang="en-US" dirty="0"/>
              <a:t> 커서 한 번에 더 멀리 가지만 무게중심이 높아 불안정</a:t>
            </a:r>
            <a:r>
              <a:rPr lang="en-US" altLang="ko-KR" dirty="0"/>
              <a:t>}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 descr="C:\Users\Administrator\Desktop\창의공학설계\창의공학설계_그림파일\9장\그림9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004"/>
          <a:stretch/>
        </p:blipFill>
        <p:spPr bwMode="auto">
          <a:xfrm>
            <a:off x="1835696" y="3892460"/>
            <a:ext cx="2365375" cy="17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창의공학설계\창의공학설계_그림파일\9장\그림9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3" b="13815"/>
          <a:stretch/>
        </p:blipFill>
        <p:spPr bwMode="auto">
          <a:xfrm>
            <a:off x="4499992" y="3805957"/>
            <a:ext cx="2155723" cy="184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39752" y="5628568"/>
            <a:ext cx="376417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‘</a:t>
            </a:r>
            <a:r>
              <a:rPr lang="ko-KR" altLang="en-US" sz="1100" dirty="0" err="1"/>
              <a:t>셀레리페르</a:t>
            </a:r>
            <a:r>
              <a:rPr lang="en-US" altLang="ko-KR" sz="1100" dirty="0"/>
              <a:t>’ </a:t>
            </a:r>
            <a:r>
              <a:rPr lang="ko-KR" altLang="en-US" sz="1100" dirty="0"/>
              <a:t>자전거                            경주용</a:t>
            </a:r>
            <a:r>
              <a:rPr lang="en-US" altLang="ko-KR" sz="1100" dirty="0"/>
              <a:t> </a:t>
            </a:r>
            <a:r>
              <a:rPr lang="ko-KR" altLang="en-US" sz="1100" dirty="0"/>
              <a:t>자전거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689D1-09A0-B7DB-7106-288982B2F759}"/>
              </a:ext>
            </a:extLst>
          </p:cNvPr>
          <p:cNvSpPr txBox="1"/>
          <p:nvPr/>
        </p:nvSpPr>
        <p:spPr>
          <a:xfrm>
            <a:off x="5576839" y="988893"/>
            <a:ext cx="26965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노트북 </a:t>
            </a:r>
            <a:r>
              <a:rPr kumimoji="1" lang="en-US" altLang="ko-KR" dirty="0">
                <a:solidFill>
                  <a:srgbClr val="FF0000"/>
                </a:solidFill>
              </a:rPr>
              <a:t>-&gt; </a:t>
            </a:r>
            <a:r>
              <a:rPr kumimoji="1" lang="ko-KR" altLang="en-US" dirty="0">
                <a:solidFill>
                  <a:srgbClr val="FF0000"/>
                </a:solidFill>
              </a:rPr>
              <a:t>태블릿 발달</a:t>
            </a:r>
            <a:r>
              <a:rPr kumimoji="1" lang="en-US" altLang="ko-KR" dirty="0">
                <a:solidFill>
                  <a:srgbClr val="FF0000"/>
                </a:solidFill>
              </a:rPr>
              <a:t>!</a:t>
            </a: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추가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삭제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배치 </a:t>
            </a:r>
            <a:r>
              <a:rPr kumimoji="1" lang="ko-KR" altLang="en-US" dirty="0" err="1">
                <a:solidFill>
                  <a:srgbClr val="FF0000"/>
                </a:solidFill>
              </a:rPr>
              <a:t>역발상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자주 쓰는 발명 방식 </a:t>
            </a:r>
            <a:endParaRPr kumimoji="1" lang="en-US" altLang="ko-KR" dirty="0"/>
          </a:p>
          <a:p>
            <a:r>
              <a:rPr kumimoji="1" lang="ko-KR" altLang="en-US" dirty="0"/>
              <a:t>예시에 대해서 적용하기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48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>
              <a:buAutoNum type="arabicParenBoth"/>
            </a:pPr>
            <a:r>
              <a:rPr lang="en-US" altLang="ko-KR" dirty="0"/>
              <a:t>S: </a:t>
            </a:r>
            <a:r>
              <a:rPr lang="ko-KR" altLang="en-US" dirty="0"/>
              <a:t>대체하기</a:t>
            </a:r>
            <a:r>
              <a:rPr lang="en-US" altLang="ko-KR" dirty="0"/>
              <a:t>(Substitute) - A</a:t>
            </a:r>
            <a:r>
              <a:rPr lang="ko-KR" altLang="en-US" dirty="0"/>
              <a:t>대신 </a:t>
            </a:r>
            <a:r>
              <a:rPr lang="en-US" altLang="ko-KR" dirty="0"/>
              <a:t>B</a:t>
            </a:r>
            <a:r>
              <a:rPr lang="ko-KR" altLang="en-US" dirty="0"/>
              <a:t>를 쓰면 어떨까</a:t>
            </a:r>
            <a:r>
              <a:rPr lang="en-US" altLang="ko-KR" dirty="0"/>
              <a:t>?</a:t>
            </a:r>
          </a:p>
          <a:p>
            <a:pPr>
              <a:buAutoNum type="arabicParenBoth"/>
            </a:pPr>
            <a:endParaRPr lang="en-US" altLang="ko-KR" dirty="0"/>
          </a:p>
          <a:p>
            <a:pPr>
              <a:buAutoNum type="arabicParenBoth"/>
            </a:pPr>
            <a:endParaRPr lang="en-US" altLang="ko-KR" dirty="0"/>
          </a:p>
          <a:p>
            <a:pPr>
              <a:buAutoNum type="arabicParenBoth"/>
            </a:pPr>
            <a:endParaRPr lang="en-US" altLang="ko-KR" dirty="0"/>
          </a:p>
          <a:p>
            <a:pPr>
              <a:buAutoNum type="arabicParenBoth"/>
            </a:pPr>
            <a:endParaRPr lang="en-US" altLang="ko-KR" dirty="0"/>
          </a:p>
          <a:p>
            <a:pPr>
              <a:buAutoNum type="arabicParenBoth"/>
            </a:pPr>
            <a:endParaRPr lang="en-US" altLang="ko-KR" dirty="0"/>
          </a:p>
          <a:p>
            <a:pPr>
              <a:buAutoNum type="arabicParenBoth"/>
            </a:pPr>
            <a:endParaRPr lang="en-US" altLang="ko-KR" dirty="0"/>
          </a:p>
          <a:p>
            <a:pPr>
              <a:buAutoNum type="arabicParenBoth"/>
            </a:pPr>
            <a:endParaRPr lang="en-US" altLang="ko-KR" dirty="0"/>
          </a:p>
          <a:p>
            <a:pPr>
              <a:buFont typeface="Wingdings" pitchFamily="2" charset="2"/>
              <a:buAutoNum type="arabicParenBoth"/>
            </a:pPr>
            <a:r>
              <a:rPr lang="en-US" altLang="ko-KR" dirty="0"/>
              <a:t>C: </a:t>
            </a:r>
            <a:r>
              <a:rPr lang="ko-KR" altLang="en-US" dirty="0"/>
              <a:t>결합하기</a:t>
            </a:r>
            <a:r>
              <a:rPr lang="en-US" altLang="ko-KR" dirty="0"/>
              <a:t>(Combine) - 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합치면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pPr>
              <a:buAutoNum type="arabicParenBoth"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27650" name="Picture 2" descr="C:\Users\Administrator\Desktop\창의공학설계\창의공학설계_그림파일\9장\그림9-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363378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Administrator\Desktop\창의공학설계\창의공학설계_그림파일\9장\그림9-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31" y="4375051"/>
            <a:ext cx="4681537" cy="164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(3) A: </a:t>
            </a:r>
            <a:r>
              <a:rPr lang="ko-KR" altLang="en-US" dirty="0"/>
              <a:t>적용하기</a:t>
            </a:r>
            <a:r>
              <a:rPr lang="en-US" altLang="ko-KR" dirty="0"/>
              <a:t>(Adapt) - 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에 적용시키면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(4) M: </a:t>
            </a:r>
            <a:r>
              <a:rPr lang="ko-KR" altLang="en-US" dirty="0"/>
              <a:t>변형</a:t>
            </a:r>
            <a:r>
              <a:rPr lang="en-US" altLang="ko-KR" dirty="0"/>
              <a:t>-</a:t>
            </a:r>
            <a:r>
              <a:rPr lang="ko-KR" altLang="en-US" dirty="0"/>
              <a:t>확대</a:t>
            </a:r>
            <a:r>
              <a:rPr lang="en-US" altLang="ko-KR" dirty="0"/>
              <a:t>-</a:t>
            </a:r>
            <a:r>
              <a:rPr lang="ko-KR" altLang="en-US" dirty="0"/>
              <a:t>축소</a:t>
            </a:r>
            <a:r>
              <a:rPr lang="en-US" altLang="ko-KR" dirty="0"/>
              <a:t>(Modify-Magnify-Minify)</a:t>
            </a:r>
            <a:r>
              <a:rPr lang="ko-KR" altLang="en-US" dirty="0"/>
              <a:t>하기 </a:t>
            </a:r>
          </a:p>
          <a:p>
            <a:pPr marL="0" indent="0" fontAlgn="base">
              <a:buNone/>
            </a:pPr>
            <a:r>
              <a:rPr lang="en-US" altLang="ko-KR" dirty="0"/>
              <a:t>    - A </a:t>
            </a:r>
            <a:r>
              <a:rPr lang="ko-KR" altLang="en-US" dirty="0"/>
              <a:t>안의 </a:t>
            </a:r>
            <a:r>
              <a:rPr lang="en-US" altLang="ko-KR" dirty="0"/>
              <a:t>b</a:t>
            </a:r>
            <a:r>
              <a:rPr lang="ko-KR" altLang="en-US" dirty="0"/>
              <a:t>를 변형하면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8674" name="Picture 2" descr="C:\Users\Administrator\Desktop\창의공학설계\창의공학설계_그림파일\9장\그림9-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23" y="1759967"/>
            <a:ext cx="4681537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Administrator\Desktop\창의공학설계\창의공학설계_그림파일\9장\그림9-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41" y="4365104"/>
            <a:ext cx="3865563" cy="17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276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(5) P: </a:t>
            </a:r>
            <a:r>
              <a:rPr lang="ko-KR" altLang="en-US" dirty="0"/>
              <a:t>다른 용도로 사용하기</a:t>
            </a:r>
            <a:r>
              <a:rPr lang="en-US" altLang="ko-KR" dirty="0"/>
              <a:t>(Put to other uses) 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    - A</a:t>
            </a:r>
            <a:r>
              <a:rPr lang="ko-KR" altLang="en-US" dirty="0"/>
              <a:t>를 다른 용도로 사용하면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endParaRPr lang="en-US" altLang="ko-KR" sz="1200" dirty="0"/>
          </a:p>
          <a:p>
            <a:pPr marL="0" indent="0" fontAlgn="base">
              <a:buNone/>
            </a:pPr>
            <a:endParaRPr lang="en-US" altLang="ko-KR" sz="1200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(6) E: </a:t>
            </a:r>
            <a:r>
              <a:rPr lang="ko-KR" altLang="en-US" dirty="0"/>
              <a:t>제거하기</a:t>
            </a:r>
            <a:r>
              <a:rPr lang="en-US" altLang="ko-KR" dirty="0"/>
              <a:t>(Elimination) 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    - A</a:t>
            </a:r>
            <a:r>
              <a:rPr lang="ko-KR" altLang="en-US" dirty="0"/>
              <a:t>를 구성하는 요소 중 하나를 빼면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9698" name="Picture 2" descr="C:\Users\Administrator\Desktop\창의공학설계\창의공학설계_그림파일\9장\그림9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07" y="1926595"/>
            <a:ext cx="4657725" cy="185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Administrator\Desktop\창의공학설계\창의공학설계_그림파일\9장\그림9-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907" y="4418660"/>
            <a:ext cx="465772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276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스캠퍼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가지 적용기법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608512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dirty="0"/>
              <a:t>(7) R: </a:t>
            </a:r>
            <a:r>
              <a:rPr lang="ko-KR" altLang="en-US" dirty="0"/>
              <a:t>재배치하기</a:t>
            </a:r>
            <a:r>
              <a:rPr lang="en-US" altLang="ko-KR" dirty="0"/>
              <a:t>(Rearrange) </a:t>
            </a:r>
            <a:r>
              <a:rPr lang="ko-KR" altLang="en-US" dirty="0"/>
              <a:t>또는 거꾸로 하기</a:t>
            </a:r>
            <a:r>
              <a:rPr lang="en-US" altLang="ko-KR" dirty="0"/>
              <a:t>(Reverse) 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    - AB</a:t>
            </a:r>
            <a:r>
              <a:rPr lang="ko-KR" altLang="en-US" dirty="0"/>
              <a:t>를 </a:t>
            </a:r>
            <a:r>
              <a:rPr lang="en-US" altLang="ko-KR" dirty="0"/>
              <a:t>BA </a:t>
            </a:r>
            <a:r>
              <a:rPr lang="ko-KR" altLang="en-US" dirty="0"/>
              <a:t>형태로 바꾸면 어떨까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22" name="Picture 2" descr="C:\Users\Administrator\Desktop\창의공학설계\창의공학설계_그림파일\9장\그림9-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32001"/>
            <a:ext cx="46450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276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3.2. ASIT</a:t>
            </a:r>
            <a:r>
              <a:rPr lang="ko-KR" altLang="en-US" dirty="0"/>
              <a:t>의 개념과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ASIT(Advanced Systematic Inventive Thinking)</a:t>
            </a:r>
            <a:r>
              <a:rPr lang="ko-KR" altLang="en-US" dirty="0"/>
              <a:t>의 개념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772816"/>
            <a:ext cx="7816952" cy="4299390"/>
          </a:xfrm>
        </p:spPr>
        <p:txBody>
          <a:bodyPr>
            <a:normAutofit lnSpcReduction="10000"/>
          </a:bodyPr>
          <a:lstStyle/>
          <a:p>
            <a:pPr fontAlgn="base"/>
            <a:r>
              <a:rPr lang="ko-KR" altLang="en-US" dirty="0"/>
              <a:t>기발한 아이디어의 생성과 창의적인 문제 해결책을 찾을 수</a:t>
            </a:r>
          </a:p>
          <a:p>
            <a:pPr marL="0" indent="0" fontAlgn="base">
              <a:buNone/>
            </a:pPr>
            <a:r>
              <a:rPr lang="ko-KR" altLang="en-US" dirty="0"/>
              <a:t>    있는 시스템적인 발명을 위한 사고력 도구</a:t>
            </a:r>
          </a:p>
          <a:p>
            <a:pPr fontAlgn="base"/>
            <a:r>
              <a:rPr lang="ko-KR" altLang="en-US" dirty="0"/>
              <a:t>이스라엘의 </a:t>
            </a:r>
            <a:r>
              <a:rPr lang="ko-KR" altLang="en-US" dirty="0" err="1"/>
              <a:t>호로위츠</a:t>
            </a:r>
            <a:r>
              <a:rPr lang="en-US" altLang="ko-KR" dirty="0"/>
              <a:t>(</a:t>
            </a:r>
            <a:r>
              <a:rPr lang="en-US" altLang="ko-KR" dirty="0" err="1"/>
              <a:t>Dr.Roni</a:t>
            </a:r>
            <a:r>
              <a:rPr lang="en-US" altLang="ko-KR" dirty="0"/>
              <a:t> Horowitz) </a:t>
            </a:r>
            <a:r>
              <a:rPr lang="ko-KR" altLang="en-US" dirty="0"/>
              <a:t>박사가 개발</a:t>
            </a:r>
          </a:p>
          <a:p>
            <a:pPr fontAlgn="base"/>
            <a:r>
              <a:rPr lang="en-US" altLang="ko-KR" dirty="0"/>
              <a:t>ASIT</a:t>
            </a:r>
            <a:r>
              <a:rPr lang="ko-KR" altLang="en-US" dirty="0"/>
              <a:t>은 </a:t>
            </a:r>
            <a:r>
              <a:rPr lang="ko-KR" altLang="en-US" dirty="0" err="1"/>
              <a:t>알트슐러가</a:t>
            </a:r>
            <a:r>
              <a:rPr lang="ko-KR" altLang="en-US" dirty="0"/>
              <a:t> 개발한 </a:t>
            </a:r>
            <a:r>
              <a:rPr lang="ko-KR" altLang="en-US" dirty="0" err="1"/>
              <a:t>트리즈를</a:t>
            </a:r>
            <a:r>
              <a:rPr lang="ko-KR" altLang="en-US" dirty="0"/>
              <a:t> 압축하여 개발된 방법</a:t>
            </a:r>
          </a:p>
          <a:p>
            <a:pPr fontAlgn="base"/>
            <a:r>
              <a:rPr lang="ko-KR" altLang="en-US" dirty="0" err="1"/>
              <a:t>호로위츠는</a:t>
            </a:r>
            <a:r>
              <a:rPr lang="ko-KR" altLang="en-US" dirty="0"/>
              <a:t> </a:t>
            </a:r>
            <a:r>
              <a:rPr lang="ko-KR" altLang="en-US" dirty="0" err="1"/>
              <a:t>알트슐러의</a:t>
            </a:r>
            <a:r>
              <a:rPr lang="ko-KR" altLang="en-US" dirty="0"/>
              <a:t> 제자인 </a:t>
            </a:r>
            <a:r>
              <a:rPr lang="ko-KR" altLang="en-US" dirty="0" err="1"/>
              <a:t>필코브스키로부터</a:t>
            </a:r>
            <a:r>
              <a:rPr lang="ko-KR" altLang="en-US" dirty="0"/>
              <a:t> </a:t>
            </a:r>
            <a:r>
              <a:rPr lang="en-US" altLang="ko-KR" dirty="0"/>
              <a:t>TRIZ</a:t>
            </a:r>
            <a:r>
              <a:rPr lang="ko-KR" altLang="en-US" dirty="0"/>
              <a:t>를 배움</a:t>
            </a:r>
          </a:p>
          <a:p>
            <a:pPr fontAlgn="base"/>
            <a:r>
              <a:rPr lang="en-US" altLang="ko-KR" dirty="0"/>
              <a:t>2</a:t>
            </a:r>
            <a:r>
              <a:rPr lang="ko-KR" altLang="en-US" dirty="0"/>
              <a:t>가지 조건과 </a:t>
            </a:r>
            <a:r>
              <a:rPr lang="en-US" altLang="ko-KR" dirty="0"/>
              <a:t>5</a:t>
            </a:r>
            <a:r>
              <a:rPr lang="ko-KR" altLang="en-US" dirty="0"/>
              <a:t>가지의 사고 기법으로 축약하여 </a:t>
            </a:r>
            <a:r>
              <a:rPr lang="en-US" altLang="ko-KR" dirty="0"/>
              <a:t>ASIT </a:t>
            </a:r>
            <a:r>
              <a:rPr lang="ko-KR" altLang="en-US" dirty="0"/>
              <a:t>개발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/>
              <a:t>                      </a:t>
            </a:r>
            <a:r>
              <a:rPr lang="ko-KR" altLang="en-US" dirty="0" err="1"/>
              <a:t>호로위츠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43757256" descr="EMB00000604787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4071942"/>
            <a:ext cx="2483783" cy="146050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766FC-2DB8-0B3E-3924-D8A7ECAF88FB}"/>
              </a:ext>
            </a:extLst>
          </p:cNvPr>
          <p:cNvSpPr txBox="1"/>
          <p:nvPr/>
        </p:nvSpPr>
        <p:spPr>
          <a:xfrm>
            <a:off x="5240891" y="4221088"/>
            <a:ext cx="317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TRIZ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5</a:t>
            </a:r>
            <a:r>
              <a:rPr kumimoji="1" lang="ko-KR" altLang="en-US" dirty="0">
                <a:solidFill>
                  <a:srgbClr val="FF0000"/>
                </a:solidFill>
              </a:rPr>
              <a:t>가지로 축소시킨 것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단 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>
                <a:solidFill>
                  <a:srgbClr val="FF0000"/>
                </a:solidFill>
              </a:rPr>
              <a:t> 대칭파괴가 </a:t>
            </a:r>
            <a:r>
              <a:rPr kumimoji="1" lang="ko-KR" altLang="en-US" dirty="0">
                <a:solidFill>
                  <a:srgbClr val="FF0000"/>
                </a:solidFill>
              </a:rPr>
              <a:t>추가됨</a:t>
            </a:r>
            <a:r>
              <a:rPr kumimoji="1" lang="en-US" altLang="ko-KR" dirty="0">
                <a:solidFill>
                  <a:srgbClr val="FF0000"/>
                </a:solidFill>
              </a:rPr>
              <a:t>!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ASIT</a:t>
            </a:r>
            <a:r>
              <a:rPr lang="ko-KR" altLang="en-US" dirty="0"/>
              <a:t>과 </a:t>
            </a:r>
            <a:r>
              <a:rPr lang="en-US" altLang="ko-KR" dirty="0"/>
              <a:t>TRIZ</a:t>
            </a:r>
            <a:r>
              <a:rPr lang="ko-KR" altLang="en-US" dirty="0"/>
              <a:t>의 공통점과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746" name="Picture 2" descr="C:\Users\Administrator\Desktop\창의공학설계\창의공학설계_그림파일\9장\표9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t="9684"/>
          <a:stretch/>
        </p:blipFill>
        <p:spPr bwMode="auto">
          <a:xfrm>
            <a:off x="755576" y="1341066"/>
            <a:ext cx="7776386" cy="40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ASIT</a:t>
            </a:r>
            <a:r>
              <a:rPr lang="ko-KR" altLang="en-US" dirty="0"/>
              <a:t>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ASIT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가지 사고기법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용도변경</a:t>
            </a:r>
            <a:r>
              <a:rPr lang="en-US" altLang="ko-KR" dirty="0"/>
              <a:t>: </a:t>
            </a:r>
            <a:r>
              <a:rPr lang="ko-KR" altLang="en-US" dirty="0"/>
              <a:t>기존의 구성 요소에 새로운 용도를 부여</a:t>
            </a:r>
          </a:p>
          <a:p>
            <a:pPr fontAlgn="base"/>
            <a:r>
              <a:rPr lang="ko-KR" altLang="en-US" dirty="0"/>
              <a:t>복제</a:t>
            </a:r>
            <a:r>
              <a:rPr lang="en-US" altLang="ko-KR" dirty="0"/>
              <a:t>: </a:t>
            </a:r>
            <a:r>
              <a:rPr lang="ko-KR" altLang="en-US" dirty="0"/>
              <a:t>현재의 구성 요소와 유사한 유형의 요소를 복제하여 추가</a:t>
            </a:r>
          </a:p>
          <a:p>
            <a:pPr fontAlgn="base"/>
            <a:r>
              <a:rPr lang="ko-KR" altLang="en-US" dirty="0"/>
              <a:t>분할</a:t>
            </a:r>
            <a:r>
              <a:rPr lang="en-US" altLang="ko-KR" dirty="0"/>
              <a:t>: </a:t>
            </a:r>
            <a:r>
              <a:rPr lang="ko-KR" altLang="en-US" dirty="0"/>
              <a:t>구성 요소를 나누어 부분들을 시간 및 공간적으로 재배치</a:t>
            </a:r>
          </a:p>
          <a:p>
            <a:pPr fontAlgn="base"/>
            <a:r>
              <a:rPr lang="ko-KR" altLang="en-US" dirty="0"/>
              <a:t>대칭파괴</a:t>
            </a:r>
            <a:r>
              <a:rPr lang="en-US" altLang="ko-KR" dirty="0"/>
              <a:t>: </a:t>
            </a:r>
            <a:r>
              <a:rPr lang="ko-KR" altLang="en-US" dirty="0"/>
              <a:t>대칭을 파괴</a:t>
            </a:r>
          </a:p>
          <a:p>
            <a:pPr fontAlgn="base"/>
            <a:r>
              <a:rPr lang="ko-KR" altLang="en-US" dirty="0"/>
              <a:t>제거</a:t>
            </a:r>
            <a:r>
              <a:rPr lang="en-US" altLang="ko-KR" dirty="0"/>
              <a:t>: </a:t>
            </a:r>
            <a:r>
              <a:rPr lang="ko-KR" altLang="en-US" dirty="0"/>
              <a:t>문제 요소 중 한 개 이상의 요소를 제거</a:t>
            </a:r>
          </a:p>
          <a:p>
            <a:endParaRPr lang="ko-KR" altLang="en-US" dirty="0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243755976" descr="EMB00000604788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071942"/>
            <a:ext cx="3650037" cy="121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ASIT </a:t>
            </a:r>
            <a:r>
              <a:rPr lang="ko-KR" altLang="en-US" dirty="0"/>
              <a:t>사고 기법의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① ASIT </a:t>
            </a:r>
            <a:r>
              <a:rPr lang="ko-KR" altLang="en-US" dirty="0"/>
              <a:t>기생</a:t>
            </a:r>
            <a:r>
              <a:rPr lang="en-US" altLang="ko-KR" dirty="0"/>
              <a:t>(parasite) </a:t>
            </a:r>
            <a:r>
              <a:rPr lang="ko-KR" altLang="en-US" dirty="0"/>
              <a:t>도구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핸들 부분을 제거하고 스푼과 결합</a:t>
            </a:r>
          </a:p>
          <a:p>
            <a:pPr fontAlgn="base"/>
            <a:r>
              <a:rPr lang="ko-KR" altLang="en-US" dirty="0"/>
              <a:t>포크 부분을 합성시킨 스푼 만들기</a:t>
            </a:r>
          </a:p>
          <a:p>
            <a:pPr fontAlgn="base"/>
            <a:r>
              <a:rPr lang="ko-KR" altLang="en-US" dirty="0"/>
              <a:t>두 부품 사이의 시너지 효과로 새로운 기능의 상품이 생성</a:t>
            </a:r>
          </a:p>
          <a:p>
            <a:endParaRPr lang="ko-KR" altLang="en-US" dirty="0"/>
          </a:p>
        </p:txBody>
      </p:sp>
      <p:pic>
        <p:nvPicPr>
          <p:cNvPr id="1026" name="Picture 2" descr="C:\Users\Administrator\Desktop\창의공학설계\창의공학설계_그림파일\9장\삭제-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52" y="4639271"/>
            <a:ext cx="3041328" cy="15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창의공학설계(최종)-3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240" y="3192535"/>
            <a:ext cx="1431664" cy="138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창의공학설계(최종)-3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72" y="3157587"/>
            <a:ext cx="1550988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ASIT </a:t>
            </a:r>
            <a:r>
              <a:rPr lang="ko-KR" altLang="en-US" dirty="0"/>
              <a:t>사고 기법의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② ASIT </a:t>
            </a:r>
            <a:r>
              <a:rPr lang="ko-KR" altLang="en-US" dirty="0"/>
              <a:t>곱하기 도구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상품의 선택</a:t>
            </a:r>
            <a:r>
              <a:rPr lang="en-US" altLang="ko-KR" dirty="0"/>
              <a:t>: </a:t>
            </a:r>
            <a:r>
              <a:rPr lang="ko-KR" altLang="en-US" dirty="0"/>
              <a:t>연필깎이 통</a:t>
            </a:r>
          </a:p>
          <a:p>
            <a:pPr fontAlgn="base"/>
            <a:r>
              <a:rPr lang="ko-KR" altLang="en-US" dirty="0"/>
              <a:t>연필깎이에 크레용을 깎을 수 있는 장치를 추가</a:t>
            </a:r>
          </a:p>
          <a:p>
            <a:pPr fontAlgn="base"/>
            <a:r>
              <a:rPr lang="ko-KR" altLang="en-US" dirty="0"/>
              <a:t>서로 다른 형상을 고려 </a:t>
            </a:r>
            <a:r>
              <a:rPr lang="en-US" altLang="ko-KR" dirty="0"/>
              <a:t>: 2</a:t>
            </a:r>
            <a:r>
              <a:rPr lang="ko-KR" altLang="en-US" dirty="0"/>
              <a:t>개 이상의 다수 기능을 고려</a:t>
            </a:r>
          </a:p>
          <a:p>
            <a:pPr fontAlgn="base"/>
            <a:r>
              <a:rPr lang="en-US" altLang="ko-KR" dirty="0"/>
              <a:t>2</a:t>
            </a:r>
            <a:r>
              <a:rPr lang="ko-KR" altLang="en-US" dirty="0"/>
              <a:t>개의 부품이 새로운 방법으로 상호작용</a:t>
            </a:r>
          </a:p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9장\삭제-309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44754"/>
            <a:ext cx="1938338" cy="156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창의공학설계\창의공학설계_그림파일\9장\삭제-3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36" y="3547467"/>
            <a:ext cx="17557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ASIT </a:t>
            </a:r>
            <a:r>
              <a:rPr lang="ko-KR" altLang="en-US" dirty="0"/>
              <a:t>사고 기법의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③ ASIT </a:t>
            </a:r>
            <a:r>
              <a:rPr lang="ko-KR" altLang="en-US" dirty="0"/>
              <a:t>통합 도구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상품이나 프로세스 선택</a:t>
            </a:r>
            <a:r>
              <a:rPr lang="en-US" altLang="ko-KR" dirty="0"/>
              <a:t>(</a:t>
            </a:r>
            <a:r>
              <a:rPr lang="ko-KR" altLang="en-US" dirty="0"/>
              <a:t>갈퀴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/>
              <a:t>같은 목적의 비슷한 기능을 하는 것에 주목 </a:t>
            </a:r>
            <a:r>
              <a:rPr lang="en-US" altLang="ko-KR" dirty="0"/>
              <a:t>(</a:t>
            </a:r>
            <a:r>
              <a:rPr lang="ko-KR" altLang="en-US" dirty="0"/>
              <a:t>괭이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en-US" altLang="ko-KR" dirty="0"/>
              <a:t>2</a:t>
            </a:r>
            <a:r>
              <a:rPr lang="ko-KR" altLang="en-US" dirty="0"/>
              <a:t>개의 기능 사이에 타협이 없이 두 가지 기능이 공존</a:t>
            </a:r>
          </a:p>
          <a:p>
            <a:pPr fontAlgn="base"/>
            <a:r>
              <a:rPr lang="ko-KR" altLang="en-US" dirty="0"/>
              <a:t>작은 판 모양이 쇠스랑의 한쪽 끝에 부착된 형태</a:t>
            </a:r>
          </a:p>
          <a:p>
            <a:pPr fontAlgn="base"/>
            <a:r>
              <a:rPr lang="ko-KR" altLang="en-US" dirty="0"/>
              <a:t>갈퀴괭이란 새로운 상품이 만들어짐</a:t>
            </a:r>
          </a:p>
          <a:p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9장\삭제-3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25"/>
          <a:stretch/>
        </p:blipFill>
        <p:spPr bwMode="auto">
          <a:xfrm>
            <a:off x="2778696" y="3834027"/>
            <a:ext cx="1865312" cy="167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창의공학설계\창의공학설계_그림파일\9장\삭제-310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2" y="3789040"/>
            <a:ext cx="1755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esktop\창의공학설계\창의공학설계_그림파일\9장\삭제-3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58"/>
          <a:stretch/>
        </p:blipFill>
        <p:spPr bwMode="auto">
          <a:xfrm>
            <a:off x="4722912" y="3848032"/>
            <a:ext cx="1865312" cy="16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기능적인 면에서 혁신적으로 발달한 자전거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/>
              <a:t>1939</a:t>
            </a:r>
            <a:r>
              <a:rPr lang="ko-KR" altLang="en-US" dirty="0"/>
              <a:t>년 영국의 </a:t>
            </a:r>
            <a:r>
              <a:rPr lang="ko-KR" altLang="en-US" dirty="0" err="1"/>
              <a:t>커크패트릭</a:t>
            </a:r>
            <a:r>
              <a:rPr lang="ko-KR" altLang="en-US" dirty="0"/>
              <a:t> </a:t>
            </a:r>
            <a:r>
              <a:rPr lang="ko-KR" altLang="en-US" dirty="0" err="1"/>
              <a:t>맥밀란이</a:t>
            </a:r>
            <a:r>
              <a:rPr lang="ko-KR" altLang="en-US" dirty="0"/>
              <a:t> 발명</a:t>
            </a:r>
          </a:p>
          <a:p>
            <a:pPr marL="0" indent="0" fontAlgn="base">
              <a:buNone/>
            </a:pPr>
            <a:r>
              <a:rPr lang="en-US" altLang="ko-KR" dirty="0"/>
              <a:t>    (</a:t>
            </a:r>
            <a:r>
              <a:rPr lang="ko-KR" altLang="en-US" dirty="0"/>
              <a:t>땅에서 발을 떼고 페달을 밟으면서 이동한 자전거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/>
              <a:t>기어</a:t>
            </a:r>
            <a:r>
              <a:rPr lang="en-US" altLang="ko-KR" dirty="0"/>
              <a:t>(gear)</a:t>
            </a:r>
            <a:r>
              <a:rPr lang="ko-KR" altLang="en-US" dirty="0"/>
              <a:t>를 장착하여 오르막과 내리막에 따라 기어를 활용</a:t>
            </a:r>
          </a:p>
          <a:p>
            <a:pPr marL="0" indent="0" fontAlgn="base">
              <a:buNone/>
            </a:pPr>
            <a:r>
              <a:rPr lang="en-US" altLang="ko-KR" dirty="0"/>
              <a:t>    (</a:t>
            </a:r>
            <a:r>
              <a:rPr lang="ko-KR" altLang="en-US" dirty="0"/>
              <a:t>과학적인 힘의 전달 원리를 채택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 descr="C:\Users\Administrator\Desktop\창의공학설계\창의공학설계_그림파일\9장\그림9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0"/>
          <a:stretch/>
        </p:blipFill>
        <p:spPr bwMode="auto">
          <a:xfrm>
            <a:off x="1116012" y="2874326"/>
            <a:ext cx="2951163" cy="19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창의공학설계\창의공학설계_그림파일\9장\그림9-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725"/>
          <a:stretch/>
        </p:blipFill>
        <p:spPr bwMode="auto">
          <a:xfrm>
            <a:off x="4355976" y="2825166"/>
            <a:ext cx="3027824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18350" y="4875528"/>
            <a:ext cx="46858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맥밀란</a:t>
            </a:r>
            <a:r>
              <a:rPr lang="ko-KR" altLang="en-US" sz="1100" dirty="0"/>
              <a:t> 자전거                                          기어를 장착한 자전거</a:t>
            </a:r>
          </a:p>
        </p:txBody>
      </p:sp>
    </p:spTree>
    <p:extLst>
      <p:ext uri="{BB962C8B-B14F-4D97-AF65-F5344CB8AC3E}">
        <p14:creationId xmlns:p14="http://schemas.microsoft.com/office/powerpoint/2010/main" val="3022114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3.3. ASIT</a:t>
            </a:r>
            <a:r>
              <a:rPr lang="ko-KR" altLang="en-US" dirty="0"/>
              <a:t>에 의한 발명과 혁신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(1) </a:t>
            </a:r>
            <a:r>
              <a:rPr lang="ko-KR" altLang="en-US" dirty="0"/>
              <a:t>용도변경</a:t>
            </a:r>
            <a:r>
              <a:rPr lang="en-US" altLang="ko-KR" dirty="0"/>
              <a:t>(unification)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기존의 구성 요소에 새로운 용도를 부여하여 해결책을 찾는 기법</a:t>
            </a:r>
          </a:p>
          <a:p>
            <a:endParaRPr lang="ko-KR" altLang="en-US" dirty="0"/>
          </a:p>
        </p:txBody>
      </p:sp>
      <p:pic>
        <p:nvPicPr>
          <p:cNvPr id="4100" name="Picture 4" descr="C:\Users\Administrator\Desktop\Untitled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/>
          <a:stretch/>
        </p:blipFill>
        <p:spPr bwMode="auto">
          <a:xfrm>
            <a:off x="761944" y="2190830"/>
            <a:ext cx="7328403" cy="402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용도변경의 추가적인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컵을 연필꽂이 용도로 변경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커피 위의 우유 거품을 이용한 </a:t>
            </a:r>
            <a:r>
              <a:rPr lang="ko-KR" altLang="en-US" dirty="0" err="1"/>
              <a:t>라테아트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2" descr="C:\Users\Administrator\Desktop\창의공학설계\창의공학설계_그림파일\9장\그림9-2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2"/>
          <a:stretch/>
        </p:blipFill>
        <p:spPr bwMode="auto">
          <a:xfrm>
            <a:off x="1076288" y="1678611"/>
            <a:ext cx="2805243" cy="20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창의공학설계\창의공학설계_그림파일\9장\그림9-2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1"/>
          <a:stretch/>
        </p:blipFill>
        <p:spPr bwMode="auto">
          <a:xfrm>
            <a:off x="1105784" y="4273631"/>
            <a:ext cx="2805907" cy="19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93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ASIT </a:t>
            </a:r>
            <a:r>
              <a:rPr lang="ko-KR" altLang="en-US" dirty="0"/>
              <a:t>사고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(2) </a:t>
            </a:r>
            <a:r>
              <a:rPr lang="ko-KR" altLang="en-US" dirty="0"/>
              <a:t>복제</a:t>
            </a:r>
            <a:r>
              <a:rPr lang="en-US" altLang="ko-KR" dirty="0"/>
              <a:t>(multiplication)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문제의 내용과 비슷한 유형의 구성 요소를 복제하여 문제해결</a:t>
            </a:r>
          </a:p>
          <a:p>
            <a:endParaRPr lang="ko-KR" altLang="en-US" dirty="0"/>
          </a:p>
        </p:txBody>
      </p:sp>
      <p:pic>
        <p:nvPicPr>
          <p:cNvPr id="6146" name="Picture 2" descr="C:\Users\Administrator\Desktop\Untitled-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5"/>
          <a:stretch/>
        </p:blipFill>
        <p:spPr bwMode="auto">
          <a:xfrm>
            <a:off x="572232" y="2185200"/>
            <a:ext cx="827937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복제의 추가적인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음식점이나 </a:t>
            </a:r>
            <a:r>
              <a:rPr lang="ko-KR" altLang="en-US" dirty="0" err="1"/>
              <a:t>푸드코트</a:t>
            </a:r>
            <a:r>
              <a:rPr lang="en-US" altLang="ko-KR" dirty="0"/>
              <a:t>(food court)</a:t>
            </a:r>
            <a:r>
              <a:rPr lang="ko-KR" altLang="en-US" dirty="0"/>
              <a:t>의 모형 음식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모델하우스</a:t>
            </a:r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9장\그림9-3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1"/>
          <a:stretch/>
        </p:blipFill>
        <p:spPr bwMode="auto">
          <a:xfrm>
            <a:off x="1095555" y="1609136"/>
            <a:ext cx="2694189" cy="193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istrator\Desktop\창의공학설계\창의공학설계_그림파일\9장\그림9-3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12"/>
          <a:stretch/>
        </p:blipFill>
        <p:spPr bwMode="auto">
          <a:xfrm>
            <a:off x="1125448" y="3891328"/>
            <a:ext cx="2640483" cy="19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ASIT </a:t>
            </a:r>
            <a:r>
              <a:rPr lang="ko-KR" altLang="en-US" dirty="0"/>
              <a:t>사고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(3) </a:t>
            </a:r>
            <a:r>
              <a:rPr lang="ko-KR" altLang="en-US" dirty="0"/>
              <a:t>분할</a:t>
            </a:r>
            <a:r>
              <a:rPr lang="en-US" altLang="ko-KR" dirty="0"/>
              <a:t>(division)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하나의 문제 요소를 여러 부분으로 나누어 문제를 해결하는 기법</a:t>
            </a:r>
          </a:p>
          <a:p>
            <a:endParaRPr lang="ko-KR" altLang="en-US" dirty="0"/>
          </a:p>
        </p:txBody>
      </p:sp>
      <p:pic>
        <p:nvPicPr>
          <p:cNvPr id="8194" name="Picture 2" descr="C:\Users\Administrator\Desktop\Untitled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"/>
          <a:stretch/>
        </p:blipFill>
        <p:spPr bwMode="auto">
          <a:xfrm>
            <a:off x="1134123" y="2169026"/>
            <a:ext cx="6802589" cy="408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89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분할의 추가적인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4392488"/>
          </a:xfrm>
        </p:spPr>
        <p:txBody>
          <a:bodyPr/>
          <a:lstStyle/>
          <a:p>
            <a:pPr fontAlgn="base"/>
            <a:r>
              <a:rPr lang="ko-KR" altLang="en-US" dirty="0"/>
              <a:t>잘라서 </a:t>
            </a:r>
            <a:r>
              <a:rPr lang="ko-KR" altLang="en-US" dirty="0" err="1"/>
              <a:t>조각내어</a:t>
            </a:r>
            <a:r>
              <a:rPr lang="ko-KR" altLang="en-US" dirty="0"/>
              <a:t> 판매하는 케이크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굴삭기와 분리된 굴삭기 집게</a:t>
            </a:r>
          </a:p>
          <a:p>
            <a:endParaRPr lang="ko-KR" altLang="en-US" dirty="0"/>
          </a:p>
        </p:txBody>
      </p:sp>
      <p:pic>
        <p:nvPicPr>
          <p:cNvPr id="9218" name="Picture 2" descr="C:\Users\Administrator\Desktop\창의공학설계\창의공학설계_그림파일\9장\그림9-3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4"/>
          <a:stretch/>
        </p:blipFill>
        <p:spPr bwMode="auto">
          <a:xfrm>
            <a:off x="1076288" y="1659780"/>
            <a:ext cx="2779713" cy="203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dministrator\Desktop\창의공학설계\창의공학설계_그림파일\9장\그림9-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4"/>
          <a:stretch/>
        </p:blipFill>
        <p:spPr bwMode="auto">
          <a:xfrm>
            <a:off x="1063272" y="4362686"/>
            <a:ext cx="4730751" cy="17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346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ASIT </a:t>
            </a:r>
            <a:r>
              <a:rPr lang="ko-KR" altLang="en-US" dirty="0"/>
              <a:t>사고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(4) </a:t>
            </a:r>
            <a:r>
              <a:rPr lang="ko-KR" altLang="en-US" dirty="0"/>
              <a:t>대칭파괴</a:t>
            </a:r>
            <a:r>
              <a:rPr lang="en-US" altLang="ko-KR" dirty="0"/>
              <a:t>(breaking symmetry)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대칭을 파괴함으로써 문제를 해결하는 기법</a:t>
            </a:r>
          </a:p>
          <a:p>
            <a:endParaRPr lang="ko-KR" altLang="en-US" dirty="0"/>
          </a:p>
        </p:txBody>
      </p:sp>
      <p:pic>
        <p:nvPicPr>
          <p:cNvPr id="10242" name="Picture 2" descr="C:\Users\Administrator\Desktop\Untitled-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/>
          <a:stretch/>
        </p:blipFill>
        <p:spPr bwMode="auto">
          <a:xfrm>
            <a:off x="1077816" y="2184159"/>
            <a:ext cx="6692032" cy="40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346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대칭파괴의 추가적인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413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지하철의 분리된 공간인 노약자석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좌우가 비대칭인 특이한 마우스</a:t>
            </a:r>
          </a:p>
          <a:p>
            <a:endParaRPr lang="ko-KR" altLang="en-US" dirty="0"/>
          </a:p>
        </p:txBody>
      </p:sp>
      <p:pic>
        <p:nvPicPr>
          <p:cNvPr id="11266" name="Picture 2" descr="C:\Users\Administrator\Desktop\창의공학설계\창의공학설계_그림파일\9장\그림9-3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 bwMode="auto">
          <a:xfrm>
            <a:off x="1115616" y="1668128"/>
            <a:ext cx="2658531" cy="194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dministrator\Desktop\창의공학설계\창의공학설계_그림파일\9장\그림9-3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5"/>
          <a:stretch/>
        </p:blipFill>
        <p:spPr bwMode="auto">
          <a:xfrm>
            <a:off x="1115616" y="4273432"/>
            <a:ext cx="2633296" cy="192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346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ASIT </a:t>
            </a:r>
            <a:r>
              <a:rPr lang="ko-KR" altLang="en-US" dirty="0"/>
              <a:t>사고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(5) </a:t>
            </a:r>
            <a:r>
              <a:rPr lang="ko-KR" altLang="en-US" dirty="0"/>
              <a:t>제거</a:t>
            </a:r>
            <a:r>
              <a:rPr lang="en-US" altLang="ko-KR" dirty="0"/>
              <a:t>(removal)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문제 요소 중 한 개 이상의 요소를 제거함으로써 해결책을 찾는 기법</a:t>
            </a:r>
          </a:p>
          <a:p>
            <a:endParaRPr lang="ko-KR" altLang="en-US" dirty="0"/>
          </a:p>
        </p:txBody>
      </p:sp>
      <p:pic>
        <p:nvPicPr>
          <p:cNvPr id="12291" name="Picture 3" descr="C:\Users\Administrator\Desktop\Untitled-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1"/>
          <a:stretch/>
        </p:blipFill>
        <p:spPr bwMode="auto">
          <a:xfrm>
            <a:off x="1154828" y="2202102"/>
            <a:ext cx="6906236" cy="40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15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제거의 추가적인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씨를 제거한 씨 없는 수박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녹음 기능을 제거하고 플레이어에 집중한 </a:t>
            </a:r>
            <a:r>
              <a:rPr lang="en-US" altLang="ko-KR" dirty="0"/>
              <a:t>SONY</a:t>
            </a:r>
            <a:r>
              <a:rPr lang="ko-KR" altLang="en-US" dirty="0"/>
              <a:t>의 </a:t>
            </a:r>
            <a:r>
              <a:rPr lang="ko-KR" altLang="en-US" dirty="0" err="1"/>
              <a:t>워커맨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3314" name="Picture 2" descr="C:\Users\Administrator\Desktop\창의공학설계\창의공학설계_그림파일\9장\그림9-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2"/>
          <a:stretch/>
        </p:blipFill>
        <p:spPr bwMode="auto">
          <a:xfrm>
            <a:off x="1115616" y="1768214"/>
            <a:ext cx="3281186" cy="180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Administrator\Desktop\창의공학설계\창의공학설계_그림파일\9장\그림9-3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73"/>
          <a:stretch/>
        </p:blipFill>
        <p:spPr bwMode="auto">
          <a:xfrm>
            <a:off x="1177792" y="4310139"/>
            <a:ext cx="2232248" cy="195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14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기능적인 면에서 혁신적으로 발달한 자전거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ko-KR" altLang="en-US" dirty="0"/>
              <a:t>알루미늄 합금 프레임과 특수한 바퀴로 만들어진 고성능 자전거</a:t>
            </a:r>
          </a:p>
          <a:p>
            <a:pPr fontAlgn="base"/>
            <a:r>
              <a:rPr lang="ko-KR" altLang="en-US" dirty="0"/>
              <a:t>여러 사람이 동시에 탈 수 있는 창의적 발상의 자전거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fontAlgn="base"/>
            <a:r>
              <a:rPr lang="ko-KR" altLang="en-US" dirty="0"/>
              <a:t>손쉽게 접을 수 있는 ‘</a:t>
            </a:r>
            <a:r>
              <a:rPr lang="ko-KR" altLang="en-US" dirty="0" err="1"/>
              <a:t>접이식</a:t>
            </a:r>
            <a:r>
              <a:rPr lang="ko-KR" altLang="en-US" dirty="0"/>
              <a:t>’ 자전거</a:t>
            </a:r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4" name="Picture 2" descr="C:\Users\Administrator\Desktop\창의공학설계\창의공학설계_그림파일\9장\그림9-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41"/>
          <a:stretch/>
        </p:blipFill>
        <p:spPr bwMode="auto">
          <a:xfrm>
            <a:off x="1082936" y="1988840"/>
            <a:ext cx="4694238" cy="146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창의공학설계\창의공학설계_그림파일\9장\그림9-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" b="15628"/>
          <a:stretch/>
        </p:blipFill>
        <p:spPr bwMode="auto">
          <a:xfrm>
            <a:off x="1115616" y="4047576"/>
            <a:ext cx="3726482" cy="16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en-US" altLang="ko-KR" dirty="0"/>
              <a:t>1.2 </a:t>
            </a:r>
            <a:r>
              <a:rPr lang="ko-KR" altLang="en-US" dirty="0"/>
              <a:t>프린터의 발명과 발달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기능적인 면에서 혁신적으로 발전한 프린터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 latinLnBrk="0"/>
            <a:r>
              <a:rPr lang="en-US" altLang="ko-KR" dirty="0"/>
              <a:t>1960</a:t>
            </a:r>
            <a:r>
              <a:rPr lang="ko-KR" altLang="en-US" dirty="0"/>
              <a:t>년대에 만들어진 초기 대형컴퓨터를 위한 라인 프린터</a:t>
            </a:r>
          </a:p>
          <a:p>
            <a:pPr fontAlgn="base" latinLnBrk="0"/>
            <a:r>
              <a:rPr lang="en-US" altLang="ko-KR" dirty="0"/>
              <a:t>1980</a:t>
            </a:r>
            <a:r>
              <a:rPr lang="ko-KR" altLang="en-US" dirty="0"/>
              <a:t>년대에 들어 도트 매트릭스 보급</a:t>
            </a:r>
          </a:p>
          <a:p>
            <a:pPr marL="0" indent="0" fontAlgn="base">
              <a:buNone/>
            </a:pPr>
            <a:r>
              <a:rPr lang="en-US" altLang="ko-KR" dirty="0"/>
              <a:t>    (</a:t>
            </a:r>
            <a:r>
              <a:rPr lang="ko-KR" altLang="en-US" dirty="0"/>
              <a:t>인쇄된 글씨 품질은 별로 좋지 않음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098" name="Picture 2" descr="C:\Users\Administrator\Desktop\창의공학설계\창의공학설계_그림파일\9장\그림9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04" y="2924944"/>
            <a:ext cx="4559300" cy="251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기능적인 면에서 혁신적으로 발전한 프린터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/>
            <a:r>
              <a:rPr lang="en-US" altLang="ko-KR" dirty="0"/>
              <a:t>1990</a:t>
            </a:r>
            <a:r>
              <a:rPr lang="ko-KR" altLang="en-US" dirty="0"/>
              <a:t>년대에 들어 흑백 잉크젯</a:t>
            </a:r>
            <a:r>
              <a:rPr lang="en-US" altLang="ko-KR" dirty="0"/>
              <a:t>(inkjet) </a:t>
            </a:r>
            <a:r>
              <a:rPr lang="ko-KR" altLang="en-US" dirty="0"/>
              <a:t>프린터 개발</a:t>
            </a:r>
          </a:p>
          <a:p>
            <a:pPr marL="0" indent="0" fontAlgn="base">
              <a:buNone/>
            </a:pPr>
            <a:r>
              <a:rPr lang="en-US" altLang="ko-KR" dirty="0"/>
              <a:t>    (</a:t>
            </a:r>
            <a:r>
              <a:rPr lang="ko-KR" altLang="en-US" dirty="0"/>
              <a:t>적은 비용으로 양질의 인쇄가 가능해짐</a:t>
            </a:r>
            <a:r>
              <a:rPr lang="en-US" altLang="ko-KR" dirty="0"/>
              <a:t>)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r>
              <a:rPr lang="ko-KR" altLang="en-US" dirty="0"/>
              <a:t>레이저</a:t>
            </a:r>
            <a:r>
              <a:rPr lang="en-US" altLang="ko-KR" dirty="0"/>
              <a:t>(razor) </a:t>
            </a:r>
            <a:r>
              <a:rPr lang="ko-KR" altLang="en-US" dirty="0"/>
              <a:t>프린터 개발</a:t>
            </a:r>
          </a:p>
          <a:p>
            <a:endParaRPr lang="ko-KR" altLang="en-US" dirty="0"/>
          </a:p>
        </p:txBody>
      </p:sp>
      <p:pic>
        <p:nvPicPr>
          <p:cNvPr id="5122" name="Picture 2" descr="C:\Users\Administrator\Desktop\창의공학설계\창의공학설계_그림파일\9장\그림9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84" y="1985561"/>
            <a:ext cx="4379639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창의공학설계\창의공학설계_그림파일\9장\그림9-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84" y="4329888"/>
            <a:ext cx="4391460" cy="194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기능적인 면에서 혁신적으로 발전한 프린터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>
          <a:xfrm>
            <a:off x="755576" y="1268760"/>
            <a:ext cx="7776864" cy="3600400"/>
          </a:xfrm>
        </p:spPr>
        <p:txBody>
          <a:bodyPr/>
          <a:lstStyle/>
          <a:p>
            <a:pPr fontAlgn="base" latinLnBrk="0"/>
            <a:r>
              <a:rPr lang="en-US" altLang="ko-KR" dirty="0"/>
              <a:t>2010</a:t>
            </a:r>
            <a:r>
              <a:rPr lang="ko-KR" altLang="en-US" dirty="0"/>
              <a:t>년대에 </a:t>
            </a:r>
            <a:r>
              <a:rPr lang="en-US" altLang="ko-KR" dirty="0"/>
              <a:t>3D </a:t>
            </a:r>
            <a:r>
              <a:rPr lang="ko-KR" altLang="en-US" dirty="0"/>
              <a:t>프린트 개발</a:t>
            </a:r>
          </a:p>
          <a:p>
            <a:pPr marL="0" indent="0" fontAlgn="base">
              <a:buNone/>
            </a:pPr>
            <a:r>
              <a:rPr lang="en-US" altLang="ko-KR" dirty="0"/>
              <a:t>    (3D </a:t>
            </a:r>
            <a:r>
              <a:rPr lang="ko-KR" altLang="en-US" dirty="0"/>
              <a:t>프린터로 만든 무인항공기와 </a:t>
            </a:r>
            <a:r>
              <a:rPr lang="ko-KR" altLang="en-US" dirty="0" err="1"/>
              <a:t>하이브리드</a:t>
            </a:r>
            <a:r>
              <a:rPr lang="en-US" altLang="ko-KR" dirty="0"/>
              <a:t>(hybrid) </a:t>
            </a:r>
            <a:r>
              <a:rPr lang="ko-KR" altLang="en-US" dirty="0"/>
              <a:t>자동차 등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146" name="Picture 2" descr="C:\Users\Administrator\Desktop\창의공학설계\창의공학설계_그림파일\9장\그림9-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2" t="85051" r="35590"/>
          <a:stretch/>
        </p:blipFill>
        <p:spPr bwMode="auto">
          <a:xfrm>
            <a:off x="2538059" y="3915524"/>
            <a:ext cx="1264981" cy="31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창의공학설계\창의공학설계_그림파일\9장\그림9-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6736"/>
          <a:stretch/>
        </p:blipFill>
        <p:spPr bwMode="auto">
          <a:xfrm>
            <a:off x="4283968" y="2234888"/>
            <a:ext cx="2365375" cy="14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창의공학설계\창의공학설계_그림파일\9장\그림9-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49080"/>
            <a:ext cx="4668838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istrator\Desktop\창의공학설계\창의공학설계_그림파일\9장\그림9-1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6293"/>
          <a:stretch/>
        </p:blipFill>
        <p:spPr bwMode="auto">
          <a:xfrm>
            <a:off x="1966346" y="2235686"/>
            <a:ext cx="2340000" cy="176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창의공학설계\창의공학설계_그림파일\9장\그림9-1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1" t="87854" r="32239"/>
          <a:stretch/>
        </p:blipFill>
        <p:spPr bwMode="auto">
          <a:xfrm>
            <a:off x="4588480" y="3942888"/>
            <a:ext cx="1681316" cy="21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4F3DF-EF5F-6A28-D372-9A12C84E11AD}"/>
              </a:ext>
            </a:extLst>
          </p:cNvPr>
          <p:cNvSpPr txBox="1"/>
          <p:nvPr/>
        </p:nvSpPr>
        <p:spPr>
          <a:xfrm>
            <a:off x="6647469" y="2234888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프린터의 발전</a:t>
            </a:r>
            <a:r>
              <a:rPr kumimoji="1" lang="en-US" altLang="ko-KR" dirty="0">
                <a:solidFill>
                  <a:srgbClr val="FF0000"/>
                </a:solidFill>
              </a:rPr>
              <a:t>..</a:t>
            </a:r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 err="1">
                <a:solidFill>
                  <a:srgbClr val="FF0000"/>
                </a:solidFill>
              </a:rPr>
              <a:t>스캠퍼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 err="1">
                <a:solidFill>
                  <a:srgbClr val="FF0000"/>
                </a:solidFill>
              </a:rPr>
              <a:t>트리즈로</a:t>
            </a:r>
            <a:r>
              <a:rPr kumimoji="1" lang="ko-KR" altLang="en-US" dirty="0">
                <a:solidFill>
                  <a:srgbClr val="FF0000"/>
                </a:solidFill>
              </a:rPr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3481953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en-US" altLang="ko-KR" dirty="0"/>
              <a:t>1.3 </a:t>
            </a:r>
            <a:r>
              <a:rPr lang="ko-KR" altLang="en-US" dirty="0"/>
              <a:t>전화기의 발명과 발전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기능적인 면에서 획기적으로 발전된 전화기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안토니오</a:t>
            </a:r>
            <a:r>
              <a:rPr lang="ko-KR" altLang="en-US" dirty="0"/>
              <a:t> </a:t>
            </a:r>
            <a:r>
              <a:rPr lang="ko-KR" altLang="en-US" dirty="0" err="1"/>
              <a:t>무치가</a:t>
            </a:r>
            <a:r>
              <a:rPr lang="ko-KR" altLang="en-US" dirty="0"/>
              <a:t> 전화기를 발명하고 임시특허를 냈음</a:t>
            </a:r>
          </a:p>
          <a:p>
            <a:pPr fontAlgn="base"/>
            <a:r>
              <a:rPr lang="ko-KR" altLang="en-US" dirty="0"/>
              <a:t>미국인 </a:t>
            </a:r>
            <a:r>
              <a:rPr lang="ko-KR" altLang="en-US" dirty="0" err="1"/>
              <a:t>알렉산더</a:t>
            </a:r>
            <a:r>
              <a:rPr lang="ko-KR" altLang="en-US" dirty="0"/>
              <a:t> 그래함 벨이 정식으로 전화기 특허를 획득</a:t>
            </a:r>
          </a:p>
          <a:p>
            <a:pPr fontAlgn="base"/>
            <a:r>
              <a:rPr lang="en-US" altLang="ko-KR" dirty="0"/>
              <a:t>1876</a:t>
            </a:r>
            <a:r>
              <a:rPr lang="ko-KR" altLang="en-US" dirty="0"/>
              <a:t>년 최초의 상업용 전화기 개통</a:t>
            </a:r>
          </a:p>
          <a:p>
            <a:endParaRPr lang="ko-KR" altLang="en-US" dirty="0"/>
          </a:p>
        </p:txBody>
      </p:sp>
      <p:pic>
        <p:nvPicPr>
          <p:cNvPr id="7170" name="Picture 2" descr="C:\Users\Administrator\Desktop\창의공학설계\창의공학설계_그림파일\9장\그림9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4549979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53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1643</Words>
  <Application>Microsoft Macintosh PowerPoint</Application>
  <PresentationFormat>화면 슬라이드 쇼(4:3)</PresentationFormat>
  <Paragraphs>371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Wingdings</vt:lpstr>
      <vt:lpstr>맑은 고딕</vt:lpstr>
      <vt:lpstr>Agency FB</vt:lpstr>
      <vt:lpstr>Arial</vt:lpstr>
      <vt:lpstr>Office 테마</vt:lpstr>
      <vt:lpstr>PowerPoint 프레젠테이션</vt:lpstr>
      <vt:lpstr>PowerPoint 프레젠테이션</vt:lpstr>
      <vt:lpstr>1. 유명 발명품의 발명과 단계별 혁신</vt:lpstr>
      <vt:lpstr>기능적인 면에서 혁신적으로 발달한 자전거</vt:lpstr>
      <vt:lpstr>기능적인 면에서 혁신적으로 발달한 자전거</vt:lpstr>
      <vt:lpstr>1.2 프린터의 발명과 발달</vt:lpstr>
      <vt:lpstr>기능적인 면에서 혁신적으로 발전한 프린터</vt:lpstr>
      <vt:lpstr>기능적인 면에서 혁신적으로 발전한 프린터</vt:lpstr>
      <vt:lpstr>1.3 전화기의 발명과 발전</vt:lpstr>
      <vt:lpstr>기능적인 면에서 획기적으로 발전된 전화기</vt:lpstr>
      <vt:lpstr>기능적인 면에서 획기적으로 발전된 전화기</vt:lpstr>
      <vt:lpstr>2. 트리즈에 의한 발명과 혁신</vt:lpstr>
      <vt:lpstr>(2) 압축공기와 강철구슬의 구부러진 관의 보호</vt:lpstr>
      <vt:lpstr>2.2 발명과 혁신(**) [선택옵션] 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트리즈의 40가지 발명원리</vt:lpstr>
      <vt:lpstr>3. 스캠퍼와 ASIT에 의한 발명과 혁신</vt:lpstr>
      <vt:lpstr>스캠퍼 7가지 적용기법</vt:lpstr>
      <vt:lpstr>스캠퍼 7가지 적용기법</vt:lpstr>
      <vt:lpstr>스캠퍼 7가지 적용기법</vt:lpstr>
      <vt:lpstr>스캠퍼 7가지 적용기법</vt:lpstr>
      <vt:lpstr>3.2. ASIT의 개념과 응용 사례</vt:lpstr>
      <vt:lpstr>ASIT과 TRIZ의 공통점과 차이점</vt:lpstr>
      <vt:lpstr>(3) ASIT의 구성</vt:lpstr>
      <vt:lpstr>(4) ASIT 사고 기법의 응용 사례</vt:lpstr>
      <vt:lpstr>ASIT 사고 기법의 응용 사례</vt:lpstr>
      <vt:lpstr>ASIT 사고 기법의 응용 사례</vt:lpstr>
      <vt:lpstr>3.3. ASIT에 의한 발명과 혁신 사례</vt:lpstr>
      <vt:lpstr>용도변경의 추가적인 예</vt:lpstr>
      <vt:lpstr>ASIT 사고 기법</vt:lpstr>
      <vt:lpstr>복제의 추가적인 예</vt:lpstr>
      <vt:lpstr>ASIT 사고 기법</vt:lpstr>
      <vt:lpstr>분할의 추가적인 예</vt:lpstr>
      <vt:lpstr>ASIT 사고 기법</vt:lpstr>
      <vt:lpstr>대칭파괴의 추가적인 예</vt:lpstr>
      <vt:lpstr>ASIT 사고 기법</vt:lpstr>
      <vt:lpstr>제거의 추가적인 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HEEJU</dc:creator>
  <cp:lastModifiedBy>이경윤</cp:lastModifiedBy>
  <cp:revision>466</cp:revision>
  <dcterms:created xsi:type="dcterms:W3CDTF">2017-01-08T10:05:30Z</dcterms:created>
  <dcterms:modified xsi:type="dcterms:W3CDTF">2022-11-18T10:17:47Z</dcterms:modified>
</cp:coreProperties>
</file>